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8"/>
  </p:notesMasterIdLst>
  <p:handoutMasterIdLst>
    <p:handoutMasterId r:id="rId59"/>
  </p:handoutMasterIdLst>
  <p:sldIdLst>
    <p:sldId id="517" r:id="rId3"/>
    <p:sldId id="566" r:id="rId4"/>
    <p:sldId id="563" r:id="rId5"/>
    <p:sldId id="602" r:id="rId6"/>
    <p:sldId id="641" r:id="rId7"/>
    <p:sldId id="642" r:id="rId8"/>
    <p:sldId id="643" r:id="rId9"/>
    <p:sldId id="644" r:id="rId10"/>
    <p:sldId id="645" r:id="rId11"/>
    <p:sldId id="646" r:id="rId12"/>
    <p:sldId id="647" r:id="rId13"/>
    <p:sldId id="648" r:id="rId14"/>
    <p:sldId id="649" r:id="rId15"/>
    <p:sldId id="650" r:id="rId16"/>
    <p:sldId id="651" r:id="rId17"/>
    <p:sldId id="652" r:id="rId18"/>
    <p:sldId id="653" r:id="rId19"/>
    <p:sldId id="654" r:id="rId20"/>
    <p:sldId id="655" r:id="rId21"/>
    <p:sldId id="656" r:id="rId22"/>
    <p:sldId id="657" r:id="rId23"/>
    <p:sldId id="658" r:id="rId24"/>
    <p:sldId id="659" r:id="rId25"/>
    <p:sldId id="660" r:id="rId26"/>
    <p:sldId id="661" r:id="rId27"/>
    <p:sldId id="662" r:id="rId28"/>
    <p:sldId id="663" r:id="rId29"/>
    <p:sldId id="664" r:id="rId30"/>
    <p:sldId id="665" r:id="rId31"/>
    <p:sldId id="666" r:id="rId32"/>
    <p:sldId id="667" r:id="rId33"/>
    <p:sldId id="668" r:id="rId34"/>
    <p:sldId id="669" r:id="rId35"/>
    <p:sldId id="670" r:id="rId36"/>
    <p:sldId id="671" r:id="rId37"/>
    <p:sldId id="672" r:id="rId38"/>
    <p:sldId id="632" r:id="rId39"/>
    <p:sldId id="633" r:id="rId40"/>
    <p:sldId id="634" r:id="rId41"/>
    <p:sldId id="635" r:id="rId42"/>
    <p:sldId id="636" r:id="rId43"/>
    <p:sldId id="637" r:id="rId44"/>
    <p:sldId id="638" r:id="rId45"/>
    <p:sldId id="639" r:id="rId46"/>
    <p:sldId id="640" r:id="rId47"/>
    <p:sldId id="569" r:id="rId48"/>
    <p:sldId id="627" r:id="rId49"/>
    <p:sldId id="568" r:id="rId50"/>
    <p:sldId id="274" r:id="rId51"/>
    <p:sldId id="629" r:id="rId52"/>
    <p:sldId id="628" r:id="rId53"/>
    <p:sldId id="630" r:id="rId54"/>
    <p:sldId id="631" r:id="rId55"/>
    <p:sldId id="564" r:id="rId56"/>
    <p:sldId id="492" r:id="rId57"/>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89368" autoAdjust="0"/>
  </p:normalViewPr>
  <p:slideViewPr>
    <p:cSldViewPr>
      <p:cViewPr>
        <p:scale>
          <a:sx n="70" d="100"/>
          <a:sy n="70" d="100"/>
        </p:scale>
        <p:origin x="-2026" y="-264"/>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040CBE-E3AD-4CB4-BD91-400BBBB808CD}" type="doc">
      <dgm:prSet loTypeId="urn:microsoft.com/office/officeart/2005/8/layout/hProcess3" loCatId="process" qsTypeId="urn:microsoft.com/office/officeart/2005/8/quickstyle/simple1" qsCatId="simple" csTypeId="urn:microsoft.com/office/officeart/2005/8/colors/accent1_2" csCatId="accent1" phldr="1"/>
      <dgm:spPr/>
    </dgm:pt>
    <dgm:pt modelId="{06936A3B-715E-46AC-BD39-71CB0859AE97}">
      <dgm:prSet phldrT="[Text]"/>
      <dgm:spPr/>
      <dgm:t>
        <a:bodyPr/>
        <a:lstStyle/>
        <a:p>
          <a:r>
            <a:rPr lang="en-US" dirty="0" err="1" smtClean="0"/>
            <a:t>Expande</a:t>
          </a:r>
          <a:r>
            <a:rPr lang="en-US" dirty="0" smtClean="0"/>
            <a:t> Coordinate Algebra</a:t>
          </a:r>
          <a:endParaRPr lang="en-US" dirty="0"/>
        </a:p>
      </dgm:t>
    </dgm:pt>
    <dgm:pt modelId="{9E66FF8D-59E4-4839-AB3B-3805FF17936A}" type="parTrans" cxnId="{7F455F1F-6BC6-432D-AED0-A52A7611ACD2}">
      <dgm:prSet/>
      <dgm:spPr/>
      <dgm:t>
        <a:bodyPr/>
        <a:lstStyle/>
        <a:p>
          <a:endParaRPr lang="en-US"/>
        </a:p>
      </dgm:t>
    </dgm:pt>
    <dgm:pt modelId="{61BE6982-CCA9-4244-BEBD-04A5DBC32F7E}" type="sibTrans" cxnId="{7F455F1F-6BC6-432D-AED0-A52A7611ACD2}">
      <dgm:prSet/>
      <dgm:spPr/>
      <dgm:t>
        <a:bodyPr/>
        <a:lstStyle/>
        <a:p>
          <a:endParaRPr lang="en-US"/>
        </a:p>
      </dgm:t>
    </dgm:pt>
    <dgm:pt modelId="{47D6BE66-2192-40C7-9BD6-341C5FEF150B}">
      <dgm:prSet phldrT="[Text]" phldr="1"/>
      <dgm:spPr/>
      <dgm:t>
        <a:bodyPr/>
        <a:lstStyle/>
        <a:p>
          <a:endParaRPr lang="en-US"/>
        </a:p>
      </dgm:t>
    </dgm:pt>
    <dgm:pt modelId="{264B93C4-B246-4741-BE0B-67BB8A6A147C}" type="parTrans" cxnId="{1B212D53-CF3A-4755-A64B-18C8C954BEE9}">
      <dgm:prSet/>
      <dgm:spPr/>
      <dgm:t>
        <a:bodyPr/>
        <a:lstStyle/>
        <a:p>
          <a:endParaRPr lang="en-US"/>
        </a:p>
      </dgm:t>
    </dgm:pt>
    <dgm:pt modelId="{C78A998D-AF30-431C-AEF8-55743BBC4DB4}" type="sibTrans" cxnId="{1B212D53-CF3A-4755-A64B-18C8C954BEE9}">
      <dgm:prSet/>
      <dgm:spPr/>
      <dgm:t>
        <a:bodyPr/>
        <a:lstStyle/>
        <a:p>
          <a:endParaRPr lang="en-US"/>
        </a:p>
      </dgm:t>
    </dgm:pt>
    <dgm:pt modelId="{98250FC4-5317-47CC-B63B-A89726812D9A}">
      <dgm:prSet phldrT="[Text]" phldr="1"/>
      <dgm:spPr/>
      <dgm:t>
        <a:bodyPr/>
        <a:lstStyle/>
        <a:p>
          <a:endParaRPr lang="en-US"/>
        </a:p>
      </dgm:t>
    </dgm:pt>
    <dgm:pt modelId="{E9F58488-BB84-49FA-BB25-8ACCC281A9FE}" type="parTrans" cxnId="{5BD75597-4FA9-4ECC-B5A1-0FAC6108790F}">
      <dgm:prSet/>
      <dgm:spPr/>
      <dgm:t>
        <a:bodyPr/>
        <a:lstStyle/>
        <a:p>
          <a:endParaRPr lang="en-US"/>
        </a:p>
      </dgm:t>
    </dgm:pt>
    <dgm:pt modelId="{3BE5FE14-FADA-4528-9804-1EB4C43C4BB9}" type="sibTrans" cxnId="{5BD75597-4FA9-4ECC-B5A1-0FAC6108790F}">
      <dgm:prSet/>
      <dgm:spPr/>
      <dgm:t>
        <a:bodyPr/>
        <a:lstStyle/>
        <a:p>
          <a:endParaRPr lang="en-US"/>
        </a:p>
      </dgm:t>
    </dgm:pt>
    <dgm:pt modelId="{0A7CA86D-9906-4FBB-994B-1BCCE7F80974}">
      <dgm:prSet phldrT="[Text]"/>
      <dgm:spPr/>
      <dgm:t>
        <a:bodyPr/>
        <a:lstStyle/>
        <a:p>
          <a:endParaRPr lang="en-US"/>
        </a:p>
      </dgm:t>
    </dgm:pt>
    <dgm:pt modelId="{211D2D24-6172-4244-8FDF-C954422690C4}" type="parTrans" cxnId="{FC6C8932-EC4D-418D-B066-5CFF8A7AD59D}">
      <dgm:prSet/>
      <dgm:spPr/>
      <dgm:t>
        <a:bodyPr/>
        <a:lstStyle/>
        <a:p>
          <a:endParaRPr lang="en-US"/>
        </a:p>
      </dgm:t>
    </dgm:pt>
    <dgm:pt modelId="{9967D52B-0C51-4D20-9E0E-A0DDA5779463}" type="sibTrans" cxnId="{FC6C8932-EC4D-418D-B066-5CFF8A7AD59D}">
      <dgm:prSet/>
      <dgm:spPr/>
      <dgm:t>
        <a:bodyPr/>
        <a:lstStyle/>
        <a:p>
          <a:endParaRPr lang="en-US"/>
        </a:p>
      </dgm:t>
    </dgm:pt>
    <dgm:pt modelId="{E181CDC0-5355-4465-A119-035166169D9E}" type="pres">
      <dgm:prSet presAssocID="{B4040CBE-E3AD-4CB4-BD91-400BBBB808CD}" presName="Name0" presStyleCnt="0">
        <dgm:presLayoutVars>
          <dgm:dir/>
          <dgm:animLvl val="lvl"/>
          <dgm:resizeHandles val="exact"/>
        </dgm:presLayoutVars>
      </dgm:prSet>
      <dgm:spPr/>
    </dgm:pt>
    <dgm:pt modelId="{F4E3BCEB-26F5-4B2E-A4C4-3AFA313D8A85}" type="pres">
      <dgm:prSet presAssocID="{B4040CBE-E3AD-4CB4-BD91-400BBBB808CD}" presName="dummy" presStyleCnt="0"/>
      <dgm:spPr/>
    </dgm:pt>
    <dgm:pt modelId="{B754A37E-ECE7-48A8-9179-7AD6F23A2A4A}" type="pres">
      <dgm:prSet presAssocID="{B4040CBE-E3AD-4CB4-BD91-400BBBB808CD}" presName="linH" presStyleCnt="0"/>
      <dgm:spPr/>
    </dgm:pt>
    <dgm:pt modelId="{F1B4ED3B-177D-4E61-8BF2-26591869D560}" type="pres">
      <dgm:prSet presAssocID="{B4040CBE-E3AD-4CB4-BD91-400BBBB808CD}" presName="padding1" presStyleCnt="0"/>
      <dgm:spPr/>
    </dgm:pt>
    <dgm:pt modelId="{2844602F-E412-45CF-B6F6-81914B133C09}" type="pres">
      <dgm:prSet presAssocID="{06936A3B-715E-46AC-BD39-71CB0859AE97}" presName="linV" presStyleCnt="0"/>
      <dgm:spPr/>
    </dgm:pt>
    <dgm:pt modelId="{D5BF222E-0F12-466E-B948-A36DA6C46E97}" type="pres">
      <dgm:prSet presAssocID="{06936A3B-715E-46AC-BD39-71CB0859AE97}" presName="spVertical1" presStyleCnt="0"/>
      <dgm:spPr/>
    </dgm:pt>
    <dgm:pt modelId="{C5D13E5D-134A-4DD9-A53C-689C2BEC0C0E}" type="pres">
      <dgm:prSet presAssocID="{06936A3B-715E-46AC-BD39-71CB0859AE97}" presName="parTx" presStyleLbl="revTx" presStyleIdx="0" presStyleCnt="4">
        <dgm:presLayoutVars>
          <dgm:chMax val="0"/>
          <dgm:chPref val="0"/>
          <dgm:bulletEnabled val="1"/>
        </dgm:presLayoutVars>
      </dgm:prSet>
      <dgm:spPr/>
      <dgm:t>
        <a:bodyPr/>
        <a:lstStyle/>
        <a:p>
          <a:endParaRPr lang="en-US"/>
        </a:p>
      </dgm:t>
    </dgm:pt>
    <dgm:pt modelId="{BD20F7B9-4A3C-4AF0-97B2-917EB47DB3A3}" type="pres">
      <dgm:prSet presAssocID="{06936A3B-715E-46AC-BD39-71CB0859AE97}" presName="spVertical2" presStyleCnt="0"/>
      <dgm:spPr/>
    </dgm:pt>
    <dgm:pt modelId="{661E014C-C5F8-4853-8901-BB2B06D8BF8F}" type="pres">
      <dgm:prSet presAssocID="{06936A3B-715E-46AC-BD39-71CB0859AE97}" presName="spVertical3" presStyleCnt="0"/>
      <dgm:spPr/>
    </dgm:pt>
    <dgm:pt modelId="{03787D51-AE59-462C-A78A-1393060A9EBA}" type="pres">
      <dgm:prSet presAssocID="{61BE6982-CCA9-4244-BEBD-04A5DBC32F7E}" presName="space" presStyleCnt="0"/>
      <dgm:spPr/>
    </dgm:pt>
    <dgm:pt modelId="{21A34820-3B08-49C6-B6AF-338748F31A41}" type="pres">
      <dgm:prSet presAssocID="{0A7CA86D-9906-4FBB-994B-1BCCE7F80974}" presName="linV" presStyleCnt="0"/>
      <dgm:spPr/>
    </dgm:pt>
    <dgm:pt modelId="{F50FE9A9-D2D3-494E-9EE0-9467DEDC5121}" type="pres">
      <dgm:prSet presAssocID="{0A7CA86D-9906-4FBB-994B-1BCCE7F80974}" presName="spVertical1" presStyleCnt="0"/>
      <dgm:spPr/>
    </dgm:pt>
    <dgm:pt modelId="{2801B075-BDFA-4D0A-B078-45F85C03FC5C}" type="pres">
      <dgm:prSet presAssocID="{0A7CA86D-9906-4FBB-994B-1BCCE7F80974}" presName="parTx" presStyleLbl="revTx" presStyleIdx="1" presStyleCnt="4">
        <dgm:presLayoutVars>
          <dgm:chMax val="0"/>
          <dgm:chPref val="0"/>
          <dgm:bulletEnabled val="1"/>
        </dgm:presLayoutVars>
      </dgm:prSet>
      <dgm:spPr/>
      <dgm:t>
        <a:bodyPr/>
        <a:lstStyle/>
        <a:p>
          <a:endParaRPr lang="en-US"/>
        </a:p>
      </dgm:t>
    </dgm:pt>
    <dgm:pt modelId="{1A0BD1CC-A1E7-49E0-8ADD-299FD168A2F9}" type="pres">
      <dgm:prSet presAssocID="{0A7CA86D-9906-4FBB-994B-1BCCE7F80974}" presName="spVertical2" presStyleCnt="0"/>
      <dgm:spPr/>
    </dgm:pt>
    <dgm:pt modelId="{3FF77630-CB5E-4779-8054-5FB54E0B917F}" type="pres">
      <dgm:prSet presAssocID="{0A7CA86D-9906-4FBB-994B-1BCCE7F80974}" presName="spVertical3" presStyleCnt="0"/>
      <dgm:spPr/>
    </dgm:pt>
    <dgm:pt modelId="{DCEED6BE-72DC-4B80-8CD0-1B3BBFA01E74}" type="pres">
      <dgm:prSet presAssocID="{9967D52B-0C51-4D20-9E0E-A0DDA5779463}" presName="space" presStyleCnt="0"/>
      <dgm:spPr/>
    </dgm:pt>
    <dgm:pt modelId="{7212DA09-5A70-4D1B-AA32-2B49CFC67C52}" type="pres">
      <dgm:prSet presAssocID="{47D6BE66-2192-40C7-9BD6-341C5FEF150B}" presName="linV" presStyleCnt="0"/>
      <dgm:spPr/>
    </dgm:pt>
    <dgm:pt modelId="{D39452D3-D324-43AB-B96C-384C45FB2795}" type="pres">
      <dgm:prSet presAssocID="{47D6BE66-2192-40C7-9BD6-341C5FEF150B}" presName="spVertical1" presStyleCnt="0"/>
      <dgm:spPr/>
    </dgm:pt>
    <dgm:pt modelId="{F96B0FE7-99A1-4320-AA26-AD7D8B0D0524}" type="pres">
      <dgm:prSet presAssocID="{47D6BE66-2192-40C7-9BD6-341C5FEF150B}" presName="parTx" presStyleLbl="revTx" presStyleIdx="2" presStyleCnt="4">
        <dgm:presLayoutVars>
          <dgm:chMax val="0"/>
          <dgm:chPref val="0"/>
          <dgm:bulletEnabled val="1"/>
        </dgm:presLayoutVars>
      </dgm:prSet>
      <dgm:spPr/>
      <dgm:t>
        <a:bodyPr/>
        <a:lstStyle/>
        <a:p>
          <a:endParaRPr lang="en-US"/>
        </a:p>
      </dgm:t>
    </dgm:pt>
    <dgm:pt modelId="{23653809-519B-4C15-B314-AFDD4A101964}" type="pres">
      <dgm:prSet presAssocID="{47D6BE66-2192-40C7-9BD6-341C5FEF150B}" presName="spVertical2" presStyleCnt="0"/>
      <dgm:spPr/>
    </dgm:pt>
    <dgm:pt modelId="{3C790198-92BF-4FD1-824E-3FE485146C7E}" type="pres">
      <dgm:prSet presAssocID="{47D6BE66-2192-40C7-9BD6-341C5FEF150B}" presName="spVertical3" presStyleCnt="0"/>
      <dgm:spPr/>
    </dgm:pt>
    <dgm:pt modelId="{9F9ECF18-ABAC-4871-947B-652306617BDB}" type="pres">
      <dgm:prSet presAssocID="{C78A998D-AF30-431C-AEF8-55743BBC4DB4}" presName="space" presStyleCnt="0"/>
      <dgm:spPr/>
    </dgm:pt>
    <dgm:pt modelId="{0C97F82B-60EF-4A1F-BF7D-0412A1B8E303}" type="pres">
      <dgm:prSet presAssocID="{98250FC4-5317-47CC-B63B-A89726812D9A}" presName="linV" presStyleCnt="0"/>
      <dgm:spPr/>
    </dgm:pt>
    <dgm:pt modelId="{3B4CAB96-EA3E-4783-A1F2-8A8F9A53E156}" type="pres">
      <dgm:prSet presAssocID="{98250FC4-5317-47CC-B63B-A89726812D9A}" presName="spVertical1" presStyleCnt="0"/>
      <dgm:spPr/>
    </dgm:pt>
    <dgm:pt modelId="{14E7E3A0-F51A-4829-93CF-10FA7A3B2B0B}" type="pres">
      <dgm:prSet presAssocID="{98250FC4-5317-47CC-B63B-A89726812D9A}" presName="parTx" presStyleLbl="revTx" presStyleIdx="3" presStyleCnt="4">
        <dgm:presLayoutVars>
          <dgm:chMax val="0"/>
          <dgm:chPref val="0"/>
          <dgm:bulletEnabled val="1"/>
        </dgm:presLayoutVars>
      </dgm:prSet>
      <dgm:spPr/>
      <dgm:t>
        <a:bodyPr/>
        <a:lstStyle/>
        <a:p>
          <a:endParaRPr lang="en-US"/>
        </a:p>
      </dgm:t>
    </dgm:pt>
    <dgm:pt modelId="{EB2B531A-B247-4C24-ACD9-1E01DB08573B}" type="pres">
      <dgm:prSet presAssocID="{98250FC4-5317-47CC-B63B-A89726812D9A}" presName="spVertical2" presStyleCnt="0"/>
      <dgm:spPr/>
    </dgm:pt>
    <dgm:pt modelId="{6C78BF59-13E2-412E-9D1B-A8B96C61C66F}" type="pres">
      <dgm:prSet presAssocID="{98250FC4-5317-47CC-B63B-A89726812D9A}" presName="spVertical3" presStyleCnt="0"/>
      <dgm:spPr/>
    </dgm:pt>
    <dgm:pt modelId="{EA4B60C5-50E3-4754-95FF-52AB8EF3F350}" type="pres">
      <dgm:prSet presAssocID="{B4040CBE-E3AD-4CB4-BD91-400BBBB808CD}" presName="padding2" presStyleCnt="0"/>
      <dgm:spPr/>
    </dgm:pt>
    <dgm:pt modelId="{5D9C1548-63AA-44D9-B5CE-8EC064D36B81}" type="pres">
      <dgm:prSet presAssocID="{B4040CBE-E3AD-4CB4-BD91-400BBBB808CD}" presName="negArrow" presStyleCnt="0"/>
      <dgm:spPr/>
    </dgm:pt>
    <dgm:pt modelId="{0CF58C9C-CEC9-4072-882D-79626BA538A8}" type="pres">
      <dgm:prSet presAssocID="{B4040CBE-E3AD-4CB4-BD91-400BBBB808CD}" presName="backgroundArrow" presStyleLbl="node1" presStyleIdx="0" presStyleCnt="1"/>
      <dgm:spPr/>
    </dgm:pt>
  </dgm:ptLst>
  <dgm:cxnLst>
    <dgm:cxn modelId="{7F455F1F-6BC6-432D-AED0-A52A7611ACD2}" srcId="{B4040CBE-E3AD-4CB4-BD91-400BBBB808CD}" destId="{06936A3B-715E-46AC-BD39-71CB0859AE97}" srcOrd="0" destOrd="0" parTransId="{9E66FF8D-59E4-4839-AB3B-3805FF17936A}" sibTransId="{61BE6982-CCA9-4244-BEBD-04A5DBC32F7E}"/>
    <dgm:cxn modelId="{C646BE42-B62C-4FEA-975C-E7FDDCD481CC}" type="presOf" srcId="{B4040CBE-E3AD-4CB4-BD91-400BBBB808CD}" destId="{E181CDC0-5355-4465-A119-035166169D9E}" srcOrd="0" destOrd="0" presId="urn:microsoft.com/office/officeart/2005/8/layout/hProcess3"/>
    <dgm:cxn modelId="{5BD75597-4FA9-4ECC-B5A1-0FAC6108790F}" srcId="{B4040CBE-E3AD-4CB4-BD91-400BBBB808CD}" destId="{98250FC4-5317-47CC-B63B-A89726812D9A}" srcOrd="3" destOrd="0" parTransId="{E9F58488-BB84-49FA-BB25-8ACCC281A9FE}" sibTransId="{3BE5FE14-FADA-4528-9804-1EB4C43C4BB9}"/>
    <dgm:cxn modelId="{0EB647F3-6F0F-440B-BDE9-60EC7C02C3C8}" type="presOf" srcId="{0A7CA86D-9906-4FBB-994B-1BCCE7F80974}" destId="{2801B075-BDFA-4D0A-B078-45F85C03FC5C}" srcOrd="0" destOrd="0" presId="urn:microsoft.com/office/officeart/2005/8/layout/hProcess3"/>
    <dgm:cxn modelId="{2E86131E-3511-41AA-9B25-36FFEF66D37C}" type="presOf" srcId="{47D6BE66-2192-40C7-9BD6-341C5FEF150B}" destId="{F96B0FE7-99A1-4320-AA26-AD7D8B0D0524}" srcOrd="0" destOrd="0" presId="urn:microsoft.com/office/officeart/2005/8/layout/hProcess3"/>
    <dgm:cxn modelId="{3923644A-4148-4948-9DC6-A6785F5E652E}" type="presOf" srcId="{98250FC4-5317-47CC-B63B-A89726812D9A}" destId="{14E7E3A0-F51A-4829-93CF-10FA7A3B2B0B}" srcOrd="0" destOrd="0" presId="urn:microsoft.com/office/officeart/2005/8/layout/hProcess3"/>
    <dgm:cxn modelId="{C5E2C776-9E7B-4CD4-8160-5B685157019F}" type="presOf" srcId="{06936A3B-715E-46AC-BD39-71CB0859AE97}" destId="{C5D13E5D-134A-4DD9-A53C-689C2BEC0C0E}" srcOrd="0" destOrd="0" presId="urn:microsoft.com/office/officeart/2005/8/layout/hProcess3"/>
    <dgm:cxn modelId="{1B212D53-CF3A-4755-A64B-18C8C954BEE9}" srcId="{B4040CBE-E3AD-4CB4-BD91-400BBBB808CD}" destId="{47D6BE66-2192-40C7-9BD6-341C5FEF150B}" srcOrd="2" destOrd="0" parTransId="{264B93C4-B246-4741-BE0B-67BB8A6A147C}" sibTransId="{C78A998D-AF30-431C-AEF8-55743BBC4DB4}"/>
    <dgm:cxn modelId="{FC6C8932-EC4D-418D-B066-5CFF8A7AD59D}" srcId="{B4040CBE-E3AD-4CB4-BD91-400BBBB808CD}" destId="{0A7CA86D-9906-4FBB-994B-1BCCE7F80974}" srcOrd="1" destOrd="0" parTransId="{211D2D24-6172-4244-8FDF-C954422690C4}" sibTransId="{9967D52B-0C51-4D20-9E0E-A0DDA5779463}"/>
    <dgm:cxn modelId="{42928283-8DEC-41F9-9048-BBB30B65DB11}" type="presParOf" srcId="{E181CDC0-5355-4465-A119-035166169D9E}" destId="{F4E3BCEB-26F5-4B2E-A4C4-3AFA313D8A85}" srcOrd="0" destOrd="0" presId="urn:microsoft.com/office/officeart/2005/8/layout/hProcess3"/>
    <dgm:cxn modelId="{E25C7728-7559-42D9-B77C-D76F3CCD941A}" type="presParOf" srcId="{E181CDC0-5355-4465-A119-035166169D9E}" destId="{B754A37E-ECE7-48A8-9179-7AD6F23A2A4A}" srcOrd="1" destOrd="0" presId="urn:microsoft.com/office/officeart/2005/8/layout/hProcess3"/>
    <dgm:cxn modelId="{99F28992-CA9E-41F9-8C2C-4A768F4181A4}" type="presParOf" srcId="{B754A37E-ECE7-48A8-9179-7AD6F23A2A4A}" destId="{F1B4ED3B-177D-4E61-8BF2-26591869D560}" srcOrd="0" destOrd="0" presId="urn:microsoft.com/office/officeart/2005/8/layout/hProcess3"/>
    <dgm:cxn modelId="{D2EE0940-4254-45EB-B2E7-82B739B1514C}" type="presParOf" srcId="{B754A37E-ECE7-48A8-9179-7AD6F23A2A4A}" destId="{2844602F-E412-45CF-B6F6-81914B133C09}" srcOrd="1" destOrd="0" presId="urn:microsoft.com/office/officeart/2005/8/layout/hProcess3"/>
    <dgm:cxn modelId="{2AB49C03-AD11-45DC-B041-069E26915A82}" type="presParOf" srcId="{2844602F-E412-45CF-B6F6-81914B133C09}" destId="{D5BF222E-0F12-466E-B948-A36DA6C46E97}" srcOrd="0" destOrd="0" presId="urn:microsoft.com/office/officeart/2005/8/layout/hProcess3"/>
    <dgm:cxn modelId="{67F3F694-359B-4BED-B937-3EE4F0E699CD}" type="presParOf" srcId="{2844602F-E412-45CF-B6F6-81914B133C09}" destId="{C5D13E5D-134A-4DD9-A53C-689C2BEC0C0E}" srcOrd="1" destOrd="0" presId="urn:microsoft.com/office/officeart/2005/8/layout/hProcess3"/>
    <dgm:cxn modelId="{8F05D798-933C-4767-8E26-58D0FE492ADC}" type="presParOf" srcId="{2844602F-E412-45CF-B6F6-81914B133C09}" destId="{BD20F7B9-4A3C-4AF0-97B2-917EB47DB3A3}" srcOrd="2" destOrd="0" presId="urn:microsoft.com/office/officeart/2005/8/layout/hProcess3"/>
    <dgm:cxn modelId="{0517E169-ACFD-4485-A4BA-1E84ABAE03E2}" type="presParOf" srcId="{2844602F-E412-45CF-B6F6-81914B133C09}" destId="{661E014C-C5F8-4853-8901-BB2B06D8BF8F}" srcOrd="3" destOrd="0" presId="urn:microsoft.com/office/officeart/2005/8/layout/hProcess3"/>
    <dgm:cxn modelId="{B604DF7F-52CB-4A0D-BB6E-F3F1947ED7D3}" type="presParOf" srcId="{B754A37E-ECE7-48A8-9179-7AD6F23A2A4A}" destId="{03787D51-AE59-462C-A78A-1393060A9EBA}" srcOrd="2" destOrd="0" presId="urn:microsoft.com/office/officeart/2005/8/layout/hProcess3"/>
    <dgm:cxn modelId="{AC321AC3-8A09-45E8-A4EC-B27E228C85E8}" type="presParOf" srcId="{B754A37E-ECE7-48A8-9179-7AD6F23A2A4A}" destId="{21A34820-3B08-49C6-B6AF-338748F31A41}" srcOrd="3" destOrd="0" presId="urn:microsoft.com/office/officeart/2005/8/layout/hProcess3"/>
    <dgm:cxn modelId="{BB9CB3ED-DB48-4DFB-88E9-C83A17B0C1C7}" type="presParOf" srcId="{21A34820-3B08-49C6-B6AF-338748F31A41}" destId="{F50FE9A9-D2D3-494E-9EE0-9467DEDC5121}" srcOrd="0" destOrd="0" presId="urn:microsoft.com/office/officeart/2005/8/layout/hProcess3"/>
    <dgm:cxn modelId="{F68D34AE-8540-418D-AB1E-296AE5B20F9C}" type="presParOf" srcId="{21A34820-3B08-49C6-B6AF-338748F31A41}" destId="{2801B075-BDFA-4D0A-B078-45F85C03FC5C}" srcOrd="1" destOrd="0" presId="urn:microsoft.com/office/officeart/2005/8/layout/hProcess3"/>
    <dgm:cxn modelId="{0382AB40-5AD3-46CE-87DA-CE1A955998EF}" type="presParOf" srcId="{21A34820-3B08-49C6-B6AF-338748F31A41}" destId="{1A0BD1CC-A1E7-49E0-8ADD-299FD168A2F9}" srcOrd="2" destOrd="0" presId="urn:microsoft.com/office/officeart/2005/8/layout/hProcess3"/>
    <dgm:cxn modelId="{41D46AE1-675A-42CA-8E46-D66BFC3101A9}" type="presParOf" srcId="{21A34820-3B08-49C6-B6AF-338748F31A41}" destId="{3FF77630-CB5E-4779-8054-5FB54E0B917F}" srcOrd="3" destOrd="0" presId="urn:microsoft.com/office/officeart/2005/8/layout/hProcess3"/>
    <dgm:cxn modelId="{485A50E8-F40F-4EB6-9304-9D7EB29BBE71}" type="presParOf" srcId="{B754A37E-ECE7-48A8-9179-7AD6F23A2A4A}" destId="{DCEED6BE-72DC-4B80-8CD0-1B3BBFA01E74}" srcOrd="4" destOrd="0" presId="urn:microsoft.com/office/officeart/2005/8/layout/hProcess3"/>
    <dgm:cxn modelId="{10CF7A70-317F-4C8F-9008-F788DE9FCBD7}" type="presParOf" srcId="{B754A37E-ECE7-48A8-9179-7AD6F23A2A4A}" destId="{7212DA09-5A70-4D1B-AA32-2B49CFC67C52}" srcOrd="5" destOrd="0" presId="urn:microsoft.com/office/officeart/2005/8/layout/hProcess3"/>
    <dgm:cxn modelId="{B4E8D3D7-E717-49CD-9BE8-1900327496B0}" type="presParOf" srcId="{7212DA09-5A70-4D1B-AA32-2B49CFC67C52}" destId="{D39452D3-D324-43AB-B96C-384C45FB2795}" srcOrd="0" destOrd="0" presId="urn:microsoft.com/office/officeart/2005/8/layout/hProcess3"/>
    <dgm:cxn modelId="{2769E7E4-694C-409A-9287-28CA87A450C0}" type="presParOf" srcId="{7212DA09-5A70-4D1B-AA32-2B49CFC67C52}" destId="{F96B0FE7-99A1-4320-AA26-AD7D8B0D0524}" srcOrd="1" destOrd="0" presId="urn:microsoft.com/office/officeart/2005/8/layout/hProcess3"/>
    <dgm:cxn modelId="{B7B46472-DF72-47CA-9368-71C16BEC8115}" type="presParOf" srcId="{7212DA09-5A70-4D1B-AA32-2B49CFC67C52}" destId="{23653809-519B-4C15-B314-AFDD4A101964}" srcOrd="2" destOrd="0" presId="urn:microsoft.com/office/officeart/2005/8/layout/hProcess3"/>
    <dgm:cxn modelId="{CEE8E9A9-2B82-4718-A81C-D2ECC752D602}" type="presParOf" srcId="{7212DA09-5A70-4D1B-AA32-2B49CFC67C52}" destId="{3C790198-92BF-4FD1-824E-3FE485146C7E}" srcOrd="3" destOrd="0" presId="urn:microsoft.com/office/officeart/2005/8/layout/hProcess3"/>
    <dgm:cxn modelId="{81232EAD-B408-4FF4-BA92-9A402D58E08F}" type="presParOf" srcId="{B754A37E-ECE7-48A8-9179-7AD6F23A2A4A}" destId="{9F9ECF18-ABAC-4871-947B-652306617BDB}" srcOrd="6" destOrd="0" presId="urn:microsoft.com/office/officeart/2005/8/layout/hProcess3"/>
    <dgm:cxn modelId="{D9AEDB1E-4594-498F-B7E0-90D19E6D8706}" type="presParOf" srcId="{B754A37E-ECE7-48A8-9179-7AD6F23A2A4A}" destId="{0C97F82B-60EF-4A1F-BF7D-0412A1B8E303}" srcOrd="7" destOrd="0" presId="urn:microsoft.com/office/officeart/2005/8/layout/hProcess3"/>
    <dgm:cxn modelId="{423886CA-DB39-443B-B08D-FE5C906B57F5}" type="presParOf" srcId="{0C97F82B-60EF-4A1F-BF7D-0412A1B8E303}" destId="{3B4CAB96-EA3E-4783-A1F2-8A8F9A53E156}" srcOrd="0" destOrd="0" presId="urn:microsoft.com/office/officeart/2005/8/layout/hProcess3"/>
    <dgm:cxn modelId="{BAFA32B6-3664-4A30-A20E-108387D298DC}" type="presParOf" srcId="{0C97F82B-60EF-4A1F-BF7D-0412A1B8E303}" destId="{14E7E3A0-F51A-4829-93CF-10FA7A3B2B0B}" srcOrd="1" destOrd="0" presId="urn:microsoft.com/office/officeart/2005/8/layout/hProcess3"/>
    <dgm:cxn modelId="{27CACEEB-45EE-4B1D-8E0B-AE1DB30E586C}" type="presParOf" srcId="{0C97F82B-60EF-4A1F-BF7D-0412A1B8E303}" destId="{EB2B531A-B247-4C24-ACD9-1E01DB08573B}" srcOrd="2" destOrd="0" presId="urn:microsoft.com/office/officeart/2005/8/layout/hProcess3"/>
    <dgm:cxn modelId="{61B38EEE-538E-40E5-AD13-D286E4E3366A}" type="presParOf" srcId="{0C97F82B-60EF-4A1F-BF7D-0412A1B8E303}" destId="{6C78BF59-13E2-412E-9D1B-A8B96C61C66F}" srcOrd="3" destOrd="0" presId="urn:microsoft.com/office/officeart/2005/8/layout/hProcess3"/>
    <dgm:cxn modelId="{8AA372D9-0AA7-4F98-A27C-A072C4E12D22}" type="presParOf" srcId="{B754A37E-ECE7-48A8-9179-7AD6F23A2A4A}" destId="{EA4B60C5-50E3-4754-95FF-52AB8EF3F350}" srcOrd="8" destOrd="0" presId="urn:microsoft.com/office/officeart/2005/8/layout/hProcess3"/>
    <dgm:cxn modelId="{759214D4-0A9C-478C-977B-7FBAA4EE88E1}" type="presParOf" srcId="{B754A37E-ECE7-48A8-9179-7AD6F23A2A4A}" destId="{5D9C1548-63AA-44D9-B5CE-8EC064D36B81}" srcOrd="9" destOrd="0" presId="urn:microsoft.com/office/officeart/2005/8/layout/hProcess3"/>
    <dgm:cxn modelId="{6E4C3CCD-171D-4F73-BDDB-2590CFEBD4E4}" type="presParOf" srcId="{B754A37E-ECE7-48A8-9179-7AD6F23A2A4A}" destId="{0CF58C9C-CEC9-4072-882D-79626BA538A8}" srcOrd="10"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58C9C-CEC9-4072-882D-79626BA538A8}">
      <dsp:nvSpPr>
        <dsp:cNvPr id="0" name=""/>
        <dsp:cNvSpPr/>
      </dsp:nvSpPr>
      <dsp:spPr>
        <a:xfrm>
          <a:off x="0" y="686991"/>
          <a:ext cx="8229600" cy="3151979"/>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E7E3A0-F51A-4829-93CF-10FA7A3B2B0B}">
      <dsp:nvSpPr>
        <dsp:cNvPr id="0" name=""/>
        <dsp:cNvSpPr/>
      </dsp:nvSpPr>
      <dsp:spPr>
        <a:xfrm>
          <a:off x="5939938"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5939938" y="1474986"/>
        <a:ext cx="1466701" cy="1575989"/>
      </dsp:txXfrm>
    </dsp:sp>
    <dsp:sp modelId="{F96B0FE7-99A1-4320-AA26-AD7D8B0D0524}">
      <dsp:nvSpPr>
        <dsp:cNvPr id="0" name=""/>
        <dsp:cNvSpPr/>
      </dsp:nvSpPr>
      <dsp:spPr>
        <a:xfrm>
          <a:off x="4179897"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4179897" y="1474986"/>
        <a:ext cx="1466701" cy="1575989"/>
      </dsp:txXfrm>
    </dsp:sp>
    <dsp:sp modelId="{2801B075-BDFA-4D0A-B078-45F85C03FC5C}">
      <dsp:nvSpPr>
        <dsp:cNvPr id="0" name=""/>
        <dsp:cNvSpPr/>
      </dsp:nvSpPr>
      <dsp:spPr>
        <a:xfrm>
          <a:off x="2419856"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2419856" y="1474986"/>
        <a:ext cx="1466701" cy="1575989"/>
      </dsp:txXfrm>
    </dsp:sp>
    <dsp:sp modelId="{C5D13E5D-134A-4DD9-A53C-689C2BEC0C0E}">
      <dsp:nvSpPr>
        <dsp:cNvPr id="0" name=""/>
        <dsp:cNvSpPr/>
      </dsp:nvSpPr>
      <dsp:spPr>
        <a:xfrm>
          <a:off x="659814"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r>
            <a:rPr lang="en-US" sz="2500" kern="1200" dirty="0" err="1" smtClean="0"/>
            <a:t>Expande</a:t>
          </a:r>
          <a:r>
            <a:rPr lang="en-US" sz="2500" kern="1200" dirty="0" smtClean="0"/>
            <a:t> Coordinate Algebra</a:t>
          </a:r>
          <a:endParaRPr lang="en-US" sz="2500" kern="1200" dirty="0"/>
        </a:p>
      </dsp:txBody>
      <dsp:txXfrm>
        <a:off x="659814" y="1474986"/>
        <a:ext cx="1466701" cy="157598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8/21/2013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8/21/2013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sz="1600"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Following the content domains, the Standards for Mathematical Practice are</a:t>
            </a:r>
            <a:r>
              <a:rPr lang="en-US" baseline="0" dirty="0" smtClean="0"/>
              <a:t> given focused attention in the Comprehensive Course Overview.  Active links to videos and clarification of these standards are provided.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19</a:t>
            </a:fld>
            <a:endParaRPr lang="en-US"/>
          </a:p>
        </p:txBody>
      </p:sp>
    </p:spTree>
    <p:extLst>
      <p:ext uri="{BB962C8B-B14F-4D97-AF65-F5344CB8AC3E}">
        <p14:creationId xmlns:p14="http://schemas.microsoft.com/office/powerpoint/2010/main" val="2367717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section</a:t>
            </a:r>
            <a:r>
              <a:rPr lang="en-US" baseline="0" dirty="0" smtClean="0"/>
              <a:t> of the Comprehensive Course Overview that will be very helpful to teachers is the Task section.  A table is provided to help delineate each type of task and how they should be used within the frameworks of each unit.  This table is consistent across all grade levels and is provided based on feedback from teachers.  Many Georgia teachers asked for explanations of the types of tasks used to facilitate instruction and mastery of standards.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20</a:t>
            </a:fld>
            <a:endParaRPr lang="en-US"/>
          </a:p>
        </p:txBody>
      </p:sp>
    </p:spTree>
    <p:extLst>
      <p:ext uri="{BB962C8B-B14F-4D97-AF65-F5344CB8AC3E}">
        <p14:creationId xmlns:p14="http://schemas.microsoft.com/office/powerpoint/2010/main" val="733386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the Task section, teachers will</a:t>
            </a:r>
            <a:r>
              <a:rPr lang="en-US" baseline="0" dirty="0" smtClean="0"/>
              <a:t> find detailed information in the FAL section with examples and links to videos of teachers using FALs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21</a:t>
            </a:fld>
            <a:endParaRPr lang="en-US"/>
          </a:p>
        </p:txBody>
      </p:sp>
    </p:spTree>
    <p:extLst>
      <p:ext uri="{BB962C8B-B14F-4D97-AF65-F5344CB8AC3E}">
        <p14:creationId xmlns:p14="http://schemas.microsoft.com/office/powerpoint/2010/main" val="767657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sections are designed</a:t>
            </a:r>
            <a:r>
              <a:rPr lang="en-US" baseline="0" dirty="0" smtClean="0"/>
              <a:t> to tie together many other areas of support offered by GADOE and other states implementing CCSS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22</a:t>
            </a:fld>
            <a:endParaRPr lang="en-US"/>
          </a:p>
        </p:txBody>
      </p:sp>
    </p:spTree>
    <p:extLst>
      <p:ext uri="{BB962C8B-B14F-4D97-AF65-F5344CB8AC3E}">
        <p14:creationId xmlns:p14="http://schemas.microsoft.com/office/powerpoint/2010/main" val="2792796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This is a DOK</a:t>
            </a:r>
            <a:r>
              <a:rPr lang="en-GB" baseline="0" dirty="0" smtClean="0"/>
              <a:t> 2 question that is aligned to A.REI.05</a:t>
            </a:r>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the question then becomes which of the choices has one of the equations replaced with the sum of multiples of the given equations. (The process in which we use to solve a system of equations by elimination)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A</a:t>
            </a:r>
            <a:r>
              <a:rPr lang="en-GB" baseline="0" dirty="0" smtClean="0"/>
              <a:t> is incorrect because only the coefficient for y has been multiplied by -1 in the second equation. B is incorrect because non-corresponding coefficients have been added. C is incorrect because there is an inconsistency between the operations performed on the coefficients of x and y and the constant. D is the correct answer.</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How did the students perform.</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41</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42</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should appear</a:t>
            </a:r>
            <a:r>
              <a:rPr lang="en-US" baseline="0" dirty="0" smtClean="0"/>
              <a:t> when you select Comprehensive Course Overview</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12</a:t>
            </a:fld>
            <a:endParaRPr lang="en-US"/>
          </a:p>
        </p:txBody>
      </p:sp>
    </p:spTree>
    <p:extLst>
      <p:ext uri="{BB962C8B-B14F-4D97-AF65-F5344CB8AC3E}">
        <p14:creationId xmlns:p14="http://schemas.microsoft.com/office/powerpoint/2010/main" val="3167907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fully interactive page will provide teachers with ease</a:t>
            </a:r>
            <a:r>
              <a:rPr lang="en-US" baseline="0" dirty="0" smtClean="0"/>
              <a:t> of access to the information that they need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13</a:t>
            </a:fld>
            <a:endParaRPr lang="en-US"/>
          </a:p>
        </p:txBody>
      </p:sp>
    </p:spTree>
    <p:extLst>
      <p:ext uri="{BB962C8B-B14F-4D97-AF65-F5344CB8AC3E}">
        <p14:creationId xmlns:p14="http://schemas.microsoft.com/office/powerpoint/2010/main" val="274276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Flipbooks are the result of a collaboration</a:t>
            </a:r>
            <a:r>
              <a:rPr lang="en-US" baseline="0" dirty="0" smtClean="0"/>
              <a:t> of many states.  We have provided active links to this resource, but be patient while the document loads as it is very large.</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14</a:t>
            </a:fld>
            <a:endParaRPr lang="en-US"/>
          </a:p>
        </p:txBody>
      </p:sp>
    </p:spTree>
    <p:extLst>
      <p:ext uri="{BB962C8B-B14F-4D97-AF65-F5344CB8AC3E}">
        <p14:creationId xmlns:p14="http://schemas.microsoft.com/office/powerpoint/2010/main" val="2303624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section of the Comprehensive</a:t>
            </a:r>
            <a:r>
              <a:rPr lang="en-US" baseline="0" dirty="0" smtClean="0"/>
              <a:t> Course Overview focuses on Content Domains in Coordinate Algebra/</a:t>
            </a:r>
            <a:r>
              <a:rPr lang="en-US" baseline="0" dirty="0" err="1" smtClean="0"/>
              <a:t>Acc</a:t>
            </a:r>
            <a:r>
              <a:rPr lang="en-US" baseline="0" dirty="0" smtClean="0"/>
              <a:t> CA.  Teachers will be able to see how the standards for CA relate to previous courses and build for future courses.  Once again, active links have been provided for ease of access.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15</a:t>
            </a:fld>
            <a:endParaRPr lang="en-US"/>
          </a:p>
        </p:txBody>
      </p:sp>
    </p:spTree>
    <p:extLst>
      <p:ext uri="{BB962C8B-B14F-4D97-AF65-F5344CB8AC3E}">
        <p14:creationId xmlns:p14="http://schemas.microsoft.com/office/powerpoint/2010/main" val="76136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a:t>
            </a:r>
            <a:r>
              <a:rPr lang="en-US" baseline="0" dirty="0" smtClean="0"/>
              <a:t> content domain is selected, the specific standards for CA/ACA are address with active links to clarification and resources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16</a:t>
            </a:fld>
            <a:endParaRPr lang="en-US"/>
          </a:p>
        </p:txBody>
      </p:sp>
    </p:spTree>
    <p:extLst>
      <p:ext uri="{BB962C8B-B14F-4D97-AF65-F5344CB8AC3E}">
        <p14:creationId xmlns:p14="http://schemas.microsoft.com/office/powerpoint/2010/main" val="2735701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available to assist instruction</a:t>
            </a:r>
            <a:r>
              <a:rPr lang="en-US" baseline="0" dirty="0" smtClean="0"/>
              <a:t> of the standard and how this standard connects to other grades.  Connections, explanations and examples, teaching strategies, and even common misconceptions are addressed.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18</a:t>
            </a:fld>
            <a:endParaRPr lang="en-US"/>
          </a:p>
        </p:txBody>
      </p:sp>
    </p:spTree>
    <p:extLst>
      <p:ext uri="{BB962C8B-B14F-4D97-AF65-F5344CB8AC3E}">
        <p14:creationId xmlns:p14="http://schemas.microsoft.com/office/powerpoint/2010/main" val="4077643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8/21/2013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8/21/2013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8/21/2013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2D455722-A9B4-4540-80DC-D13700BA2660}" type="datetimeFigureOut">
              <a:rPr lang="en-US" smtClean="0"/>
              <a:pPr>
                <a:defRPr/>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7D3F07CB-545B-4FAC-B891-1A08A2F46C36}" type="slidenum">
              <a:rPr lang="en-US" smtClean="0"/>
              <a:pPr>
                <a:defRPr/>
              </a:pPr>
              <a:t>‹#›</a:t>
            </a:fld>
            <a:endParaRPr lang="en-US"/>
          </a:p>
        </p:txBody>
      </p:sp>
    </p:spTree>
    <p:extLst>
      <p:ext uri="{BB962C8B-B14F-4D97-AF65-F5344CB8AC3E}">
        <p14:creationId xmlns:p14="http://schemas.microsoft.com/office/powerpoint/2010/main" val="235109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EA37E-02F4-436F-B890-43226EA9BC48}" type="datetimeFigureOut">
              <a:rPr lang="en-US" smtClean="0"/>
              <a:pPr>
                <a:defRPr/>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6D1DF973-4913-44A9-9C34-A61CF21E5BFD}" type="slidenum">
              <a:rPr lang="en-US" smtClean="0"/>
              <a:pPr>
                <a:defRPr/>
              </a:pPr>
              <a:t>‹#›</a:t>
            </a:fld>
            <a:endParaRPr lang="en-US"/>
          </a:p>
        </p:txBody>
      </p:sp>
    </p:spTree>
    <p:extLst>
      <p:ext uri="{BB962C8B-B14F-4D97-AF65-F5344CB8AC3E}">
        <p14:creationId xmlns:p14="http://schemas.microsoft.com/office/powerpoint/2010/main" val="333773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9B13896-3AA0-4CBF-85BE-631E084B481C}" type="datetimeFigureOut">
              <a:rPr lang="en-US" smtClean="0"/>
              <a:pPr>
                <a:defRPr/>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BFD4266F-16A2-4AC8-BB72-898D524891FD}" type="slidenum">
              <a:rPr lang="en-US" smtClean="0"/>
              <a:pPr>
                <a:defRPr/>
              </a:pPr>
              <a:t>‹#›</a:t>
            </a:fld>
            <a:endParaRPr lang="en-US"/>
          </a:p>
        </p:txBody>
      </p:sp>
    </p:spTree>
    <p:extLst>
      <p:ext uri="{BB962C8B-B14F-4D97-AF65-F5344CB8AC3E}">
        <p14:creationId xmlns:p14="http://schemas.microsoft.com/office/powerpoint/2010/main" val="234794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8C89684E-17FA-4239-9274-27CFEAB3FE03}" type="datetimeFigureOut">
              <a:rPr lang="en-US" smtClean="0"/>
              <a:pPr>
                <a:defRPr/>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C3D409FD-1D34-4EA1-B4AC-9E903D4A81B0}" type="slidenum">
              <a:rPr lang="en-US" smtClean="0"/>
              <a:pPr>
                <a:defRPr/>
              </a:pPr>
              <a:t>‹#›</a:t>
            </a:fld>
            <a:endParaRPr lang="en-US"/>
          </a:p>
        </p:txBody>
      </p:sp>
    </p:spTree>
    <p:extLst>
      <p:ext uri="{BB962C8B-B14F-4D97-AF65-F5344CB8AC3E}">
        <p14:creationId xmlns:p14="http://schemas.microsoft.com/office/powerpoint/2010/main" val="28348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8C10DB1-01DA-48AB-9F99-ED40CAF55822}" type="datetimeFigureOut">
              <a:rPr lang="en-US" smtClean="0"/>
              <a:pPr>
                <a:defRPr/>
              </a:pPr>
              <a:t>8/21/2013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541A8B44-C7F6-48F5-9D01-AE3DE2A37F54}" type="slidenum">
              <a:rPr lang="en-US" smtClean="0"/>
              <a:pPr>
                <a:defRPr/>
              </a:pPr>
              <a:t>‹#›</a:t>
            </a:fld>
            <a:endParaRPr lang="en-US"/>
          </a:p>
        </p:txBody>
      </p:sp>
    </p:spTree>
    <p:extLst>
      <p:ext uri="{BB962C8B-B14F-4D97-AF65-F5344CB8AC3E}">
        <p14:creationId xmlns:p14="http://schemas.microsoft.com/office/powerpoint/2010/main" val="3031810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18A3CD-D1C9-4338-ABAD-0400F9611BF0}" type="datetimeFigureOut">
              <a:rPr lang="en-US" smtClean="0"/>
              <a:pPr>
                <a:defRPr/>
              </a:pPr>
              <a:t>8/21/2013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F3BA01B3-E892-48D1-AF7E-F96D70C8AE09}" type="slidenum">
              <a:rPr lang="en-US" smtClean="0"/>
              <a:pPr>
                <a:defRPr/>
              </a:pPr>
              <a:t>‹#›</a:t>
            </a:fld>
            <a:endParaRPr lang="en-US"/>
          </a:p>
        </p:txBody>
      </p:sp>
    </p:spTree>
    <p:extLst>
      <p:ext uri="{BB962C8B-B14F-4D97-AF65-F5344CB8AC3E}">
        <p14:creationId xmlns:p14="http://schemas.microsoft.com/office/powerpoint/2010/main" val="2067196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9BEC5DE-46E0-4CDD-A166-C18890698598}" type="datetimeFigureOut">
              <a:rPr lang="en-US" smtClean="0"/>
              <a:pPr>
                <a:defRPr/>
              </a:pPr>
              <a:t>8/21/2013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BB03018-FBDC-4249-B70B-B943AF8D9550}" type="slidenum">
              <a:rPr lang="en-US" smtClean="0"/>
              <a:pPr>
                <a:defRPr/>
              </a:pPr>
              <a:t>‹#›</a:t>
            </a:fld>
            <a:endParaRPr lang="en-US"/>
          </a:p>
        </p:txBody>
      </p:sp>
    </p:spTree>
    <p:extLst>
      <p:ext uri="{BB962C8B-B14F-4D97-AF65-F5344CB8AC3E}">
        <p14:creationId xmlns:p14="http://schemas.microsoft.com/office/powerpoint/2010/main" val="40908544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6EC98BA-D25F-4645-A181-4814D9AEB050}" type="datetimeFigureOut">
              <a:rPr lang="en-US" smtClean="0"/>
              <a:pPr>
                <a:defRPr/>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3F866AFF-E9D9-443A-923A-85F266772606}" type="slidenum">
              <a:rPr lang="en-US" smtClean="0"/>
              <a:pPr>
                <a:defRPr/>
              </a:pPr>
              <a:t>‹#›</a:t>
            </a:fld>
            <a:endParaRPr lang="en-US"/>
          </a:p>
        </p:txBody>
      </p:sp>
    </p:spTree>
    <p:extLst>
      <p:ext uri="{BB962C8B-B14F-4D97-AF65-F5344CB8AC3E}">
        <p14:creationId xmlns:p14="http://schemas.microsoft.com/office/powerpoint/2010/main" val="37634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8/21/2013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3C8E991-BE1E-4D08-BF69-14E62227E662}" type="datetimeFigureOut">
              <a:rPr lang="en-US" smtClean="0"/>
              <a:pPr>
                <a:defRPr/>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2010406-228F-4845-A5BA-BC6CB642788F}" type="slidenum">
              <a:rPr lang="en-US" smtClean="0"/>
              <a:pPr>
                <a:defRPr/>
              </a:pPr>
              <a:t>‹#›</a:t>
            </a:fld>
            <a:endParaRPr lang="en-US"/>
          </a:p>
        </p:txBody>
      </p:sp>
    </p:spTree>
    <p:extLst>
      <p:ext uri="{BB962C8B-B14F-4D97-AF65-F5344CB8AC3E}">
        <p14:creationId xmlns:p14="http://schemas.microsoft.com/office/powerpoint/2010/main" val="1985562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F03816B7-0D84-4394-A043-0DCB5CE3AA5C}" type="datetimeFigureOut">
              <a:rPr lang="en-US" smtClean="0"/>
              <a:pPr>
                <a:defRPr/>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CD807065-8CE4-4038-BC35-61F26DB01A12}" type="slidenum">
              <a:rPr lang="en-US" smtClean="0"/>
              <a:pPr>
                <a:defRPr/>
              </a:pPr>
              <a:t>‹#›</a:t>
            </a:fld>
            <a:endParaRPr lang="en-US"/>
          </a:p>
        </p:txBody>
      </p:sp>
    </p:spTree>
    <p:extLst>
      <p:ext uri="{BB962C8B-B14F-4D97-AF65-F5344CB8AC3E}">
        <p14:creationId xmlns:p14="http://schemas.microsoft.com/office/powerpoint/2010/main" val="21332822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012BF-B209-4445-A89E-7FB2872DF2C2}" type="datetimeFigureOut">
              <a:rPr lang="en-US" smtClean="0"/>
              <a:pPr>
                <a:defRPr/>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6CBF901-778F-42D2-96F1-EE232143EF75}" type="slidenum">
              <a:rPr lang="en-US" smtClean="0"/>
              <a:pPr>
                <a:defRPr/>
              </a:pPr>
              <a:t>‹#›</a:t>
            </a:fld>
            <a:endParaRPr lang="en-US"/>
          </a:p>
        </p:txBody>
      </p:sp>
    </p:spTree>
    <p:extLst>
      <p:ext uri="{BB962C8B-B14F-4D97-AF65-F5344CB8AC3E}">
        <p14:creationId xmlns:p14="http://schemas.microsoft.com/office/powerpoint/2010/main" val="3449418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8/21/2013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8/21/2013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8/21/2013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8/21/2013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8/21/2013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8/21/2013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8/21/2013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8/21/2013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9C4ACAD-39EC-4D44-8A87-53D2DB3E8137}" type="datetimeFigureOut">
              <a:rPr lang="en-US" smtClean="0"/>
              <a:pPr>
                <a:defRPr/>
              </a:pPr>
              <a:t>8/21/2013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7AB964-1A21-4543-97AC-CDD79CDC9751}" type="slidenum">
              <a:rPr lang="en-US" smtClean="0"/>
              <a:pPr>
                <a:defRPr/>
              </a:pPr>
              <a:t>‹#›</a:t>
            </a:fld>
            <a:endParaRPr lang="en-US"/>
          </a:p>
        </p:txBody>
      </p:sp>
    </p:spTree>
    <p:extLst>
      <p:ext uri="{BB962C8B-B14F-4D97-AF65-F5344CB8AC3E}">
        <p14:creationId xmlns:p14="http://schemas.microsoft.com/office/powerpoint/2010/main" val="22872370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georgiastandards.org/Common-Core/Pages/Math-9-12.aspx" TargetMode="External"/><Relationship Id="rId2" Type="http://schemas.openxmlformats.org/officeDocument/2006/relationships/image" Target="../media/image8.tmp"/><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hyperlink" Target="https://www.georgiastandards.org/Common-Core/Pages/Math-9-12.aspx" TargetMode="External"/><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www.georgiastandards.org/Common-Core/Common%20Core%20Frameworks/CCGPS_Math_9-12_CoorAlgebra_Comprehensive_Course_Overview.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hyperlink" Target="http://katm.org/wp/wp-content/uploads/flipbooks/High-School-CCSS-Flip-Book-USD-259-2012.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10.png"/><Relationship Id="rId7" Type="http://schemas.openxmlformats.org/officeDocument/2006/relationships/image" Target="../media/image24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0.png"/><Relationship Id="rId4" Type="http://schemas.openxmlformats.org/officeDocument/2006/relationships/image" Target="../media/image2.jpeg"/><Relationship Id="rId9" Type="http://schemas.openxmlformats.org/officeDocument/2006/relationships/image" Target="../media/image260.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10.png"/><Relationship Id="rId7" Type="http://schemas.openxmlformats.org/officeDocument/2006/relationships/image" Target="../media/image24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0.png"/><Relationship Id="rId4" Type="http://schemas.openxmlformats.org/officeDocument/2006/relationships/image" Target="../media/image2.jpeg"/><Relationship Id="rId9" Type="http://schemas.openxmlformats.org/officeDocument/2006/relationships/image" Target="../media/image2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10.png"/><Relationship Id="rId7" Type="http://schemas.openxmlformats.org/officeDocument/2006/relationships/image" Target="../media/image24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0.png"/><Relationship Id="rId4" Type="http://schemas.openxmlformats.org/officeDocument/2006/relationships/image" Target="../media/image2.jpeg"/><Relationship Id="rId9" Type="http://schemas.openxmlformats.org/officeDocument/2006/relationships/image" Target="../media/image260.png"/></Relationships>
</file>

<file path=ppt/slides/_rels/slide41.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hyperlink" Target="http://www.gadoe.org/External-Affairs-and-Policy/communications/Pages/PressReleaseDetails.aspx?PressView=default&amp;pid=12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Resources.asp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hyperlink" Target="https://www.georgiastandards.org/Common-Core/Pages/Math-PL-Sessions.aspx" TargetMode="External"/><Relationship Id="rId7"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hyperlink" Target="https://www.georgiastandards.org/Common-Core/Pages/Mathematics-Formative-Assessment-Lessons-Videos.aspx" TargetMode="External"/><Relationship Id="rId5" Type="http://schemas.openxmlformats.org/officeDocument/2006/relationships/hyperlink" Target="https://www.georgiastandards.org/Common-Core/Pages/Math-9-12.aspx" TargetMode="External"/><Relationship Id="rId4" Type="http://schemas.openxmlformats.org/officeDocument/2006/relationships/hyperlink" Target="http://ccgpsmathematics9-8.wikispaces.com/"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5.xml.rels><?xml version="1.0" encoding="UTF-8" standalone="yes"?>
<Relationships xmlns="http://schemas.openxmlformats.org/package/2006/relationships"><Relationship Id="rId2" Type="http://schemas.openxmlformats.org/officeDocument/2006/relationships/hyperlink" Target="http://www.georgiastandards.org/" TargetMode="Externa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27.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hyperlink" Target="http://www.mathematicsvisionproject.org/" TargetMode="External"/><Relationship Id="rId4"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www.mathematicsvisionproject.org/" TargetMode="External"/><Relationship Id="rId5" Type="http://schemas.openxmlformats.org/officeDocument/2006/relationships/image" Target="../media/image2.jpeg"/><Relationship Id="rId4" Type="http://schemas.openxmlformats.org/officeDocument/2006/relationships/image" Target="../media/image34.png"/></Relationships>
</file>

<file path=ppt/slides/_rels/slide54.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georgiastandards.org/Common-Core/Pages/default.aspx" TargetMode="External"/><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www.georgiastandards.org/Common-Core/Pages/Math.aspx" TargetMode="External"/><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2514600"/>
          </a:xfrm>
        </p:spPr>
        <p:txBody>
          <a:bodyPr/>
          <a:lstStyle/>
          <a:p>
            <a:r>
              <a:rPr lang="en-US" dirty="0" smtClean="0"/>
              <a:t>CCGPS Mathematics</a:t>
            </a:r>
            <a:br>
              <a:rPr lang="en-US" dirty="0" smtClean="0"/>
            </a:br>
            <a:r>
              <a:rPr lang="en-US" dirty="0" smtClean="0"/>
              <a:t>Coordinate Algebra Update Webinar</a:t>
            </a:r>
            <a:r>
              <a:rPr lang="en-US" sz="4000" dirty="0" smtClean="0"/>
              <a:t/>
            </a:r>
            <a:br>
              <a:rPr lang="en-US" sz="4000" dirty="0" smtClean="0"/>
            </a:br>
            <a:r>
              <a:rPr lang="en-US" sz="3200" dirty="0" smtClean="0"/>
              <a:t>Unit 2: Reasoning with Equations and Inequalities</a:t>
            </a:r>
            <a:br>
              <a:rPr lang="en-US" sz="3200" dirty="0" smtClean="0"/>
            </a:br>
            <a:r>
              <a:rPr lang="en-US" sz="2400" dirty="0" smtClean="0"/>
              <a:t>August 30, 2013</a:t>
            </a:r>
          </a:p>
        </p:txBody>
      </p:sp>
      <p:sp>
        <p:nvSpPr>
          <p:cNvPr id="3" name="Subtitle 2"/>
          <p:cNvSpPr>
            <a:spLocks noGrp="1"/>
          </p:cNvSpPr>
          <p:nvPr>
            <p:ph type="subTitle" idx="1"/>
          </p:nvPr>
        </p:nvSpPr>
        <p:spPr>
          <a:xfrm>
            <a:off x="-6019800" y="228600"/>
            <a:ext cx="8305800" cy="2590800"/>
          </a:xfrm>
        </p:spPr>
        <p:txBody>
          <a:bodyPr rtlCol="0">
            <a:noAutofit/>
          </a:bodyPr>
          <a:lstStyle/>
          <a:p>
            <a:pPr fontAlgn="auto">
              <a:spcAft>
                <a:spcPts val="0"/>
              </a:spcAft>
              <a:defRPr/>
            </a:pPr>
            <a:r>
              <a:rPr lang="en-US" sz="2000" b="1" dirty="0" smtClean="0">
                <a:solidFill>
                  <a:schemeClr val="tx1"/>
                </a:solidFill>
                <a:cs typeface="Times New Roman" pitchFamily="18" charset="0"/>
              </a:rPr>
              <a:t/>
            </a:r>
            <a:br>
              <a:rPr lang="en-US" sz="2000" b="1" dirty="0" smtClean="0">
                <a:solidFill>
                  <a:schemeClr val="tx1"/>
                </a:solidFill>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p:nvSpPr>
        <p:spPr bwMode="auto">
          <a:xfrm>
            <a:off x="228600" y="2667000"/>
            <a:ext cx="8763000" cy="35052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4"/>
              </a:rPr>
              <a:t>jpratt@doe.k12.ga.us</a:t>
            </a:r>
            <a:r>
              <a:rPr lang="en-US" sz="2400" dirty="0" smtClean="0">
                <a:solidFill>
                  <a:schemeClr val="tx1"/>
                </a:solidFill>
              </a:rPr>
              <a:t>     Brooke Kline – </a:t>
            </a:r>
            <a:r>
              <a:rPr lang="en-US" sz="2400" dirty="0" smtClean="0">
                <a:solidFill>
                  <a:schemeClr val="tx1"/>
                </a:solidFill>
                <a:hlinkClick r:id="rId5"/>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050" dirty="0" smtClean="0">
              <a:solidFill>
                <a:schemeClr val="tx1"/>
              </a:solidFill>
            </a:endParaRPr>
          </a:p>
          <a:p>
            <a:pPr fontAlgn="auto">
              <a:spcAft>
                <a:spcPts val="0"/>
              </a:spcAft>
              <a:defRPr/>
            </a:pPr>
            <a:r>
              <a:rPr lang="en-US" sz="2400" dirty="0">
                <a:solidFill>
                  <a:schemeClr val="tx1"/>
                </a:solidFill>
                <a:cs typeface="Times New Roman" pitchFamily="18" charset="0"/>
              </a:rPr>
              <a:t>Microphone and speakers can be configured by going to:</a:t>
            </a:r>
            <a:br>
              <a:rPr lang="en-US" sz="2400" dirty="0">
                <a:solidFill>
                  <a:schemeClr val="tx1"/>
                </a:solidFill>
                <a:cs typeface="Times New Roman" pitchFamily="18" charset="0"/>
              </a:rPr>
            </a:br>
            <a:r>
              <a:rPr lang="en-US" sz="2400" dirty="0">
                <a:solidFill>
                  <a:schemeClr val="tx1"/>
                </a:solidFill>
                <a:cs typeface="Times New Roman" pitchFamily="18" charset="0"/>
              </a:rPr>
              <a:t>Tools – Audio – Audio setup wizard</a:t>
            </a:r>
          </a:p>
          <a:p>
            <a:pPr fontAlgn="auto">
              <a:spcAft>
                <a:spcPts val="0"/>
              </a:spcAft>
              <a:buFont typeface="Arial" pitchFamily="34" charset="0"/>
              <a:buNone/>
              <a:defRPr/>
            </a:pPr>
            <a:endParaRPr lang="en-US" sz="10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spTree>
    <p:extLst>
      <p:ext uri="{BB962C8B-B14F-4D97-AF65-F5344CB8AC3E}">
        <p14:creationId xmlns:p14="http://schemas.microsoft.com/office/powerpoint/2010/main" val="4172746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Mathematics 9-12 - Google Chrome"/>
          <p:cNvPicPr>
            <a:picLocks noChangeAspect="1"/>
          </p:cNvPicPr>
          <p:nvPr/>
        </p:nvPicPr>
        <p:blipFill rotWithShape="1">
          <a:blip r:embed="rId2">
            <a:extLst>
              <a:ext uri="{28A0092B-C50C-407E-A947-70E740481C1C}">
                <a14:useLocalDpi xmlns:a14="http://schemas.microsoft.com/office/drawing/2010/main" val="0"/>
              </a:ext>
            </a:extLst>
          </a:blip>
          <a:srcRect t="3605"/>
          <a:stretch/>
        </p:blipFill>
        <p:spPr>
          <a:xfrm>
            <a:off x="302491" y="847222"/>
            <a:ext cx="8610600" cy="5497944"/>
          </a:xfrm>
          <a:prstGeom prst="rect">
            <a:avLst/>
          </a:prstGeom>
        </p:spPr>
      </p:pic>
      <p:sp>
        <p:nvSpPr>
          <p:cNvPr id="5" name="TextBox 4"/>
          <p:cNvSpPr txBox="1"/>
          <p:nvPr/>
        </p:nvSpPr>
        <p:spPr>
          <a:xfrm>
            <a:off x="454891" y="210128"/>
            <a:ext cx="8305800" cy="646331"/>
          </a:xfrm>
          <a:prstGeom prst="rect">
            <a:avLst/>
          </a:prstGeom>
          <a:noFill/>
        </p:spPr>
        <p:txBody>
          <a:bodyPr wrap="square" rtlCol="0">
            <a:spAutoFit/>
          </a:bodyPr>
          <a:lstStyle/>
          <a:p>
            <a:r>
              <a:rPr lang="en-US" sz="3600" dirty="0" smtClean="0"/>
              <a:t>Expand the Coordinate Algebra Course</a:t>
            </a:r>
            <a:endParaRPr lang="en-US" sz="3600" dirty="0"/>
          </a:p>
        </p:txBody>
      </p:sp>
      <p:sp>
        <p:nvSpPr>
          <p:cNvPr id="7" name="Right Arrow 6"/>
          <p:cNvSpPr/>
          <p:nvPr/>
        </p:nvSpPr>
        <p:spPr>
          <a:xfrm rot="19643697">
            <a:off x="2611925" y="4253721"/>
            <a:ext cx="2962288" cy="228600"/>
          </a:xfrm>
          <a:prstGeom prst="rightArrow">
            <a:avLst>
              <a:gd name="adj1" fmla="val 8208"/>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57800" y="3139933"/>
            <a:ext cx="1219200" cy="4562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3"/>
          </p:cNvPr>
          <p:cNvSpPr/>
          <p:nvPr/>
        </p:nvSpPr>
        <p:spPr>
          <a:xfrm>
            <a:off x="1447800" y="4800600"/>
            <a:ext cx="535709"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9200" y="563879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116851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Select the Comprehensive Course Overview</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60126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1295400"/>
            <a:ext cx="83820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a:xfrm rot="19593436">
            <a:off x="5133236" y="2276937"/>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019800" y="4419601"/>
            <a:ext cx="1752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6248400"/>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10" name="5-Point Star 9">
            <a:hlinkClick r:id="rId8"/>
          </p:cNvPr>
          <p:cNvSpPr/>
          <p:nvPr/>
        </p:nvSpPr>
        <p:spPr>
          <a:xfrm>
            <a:off x="609600" y="5715000"/>
            <a:ext cx="609600" cy="533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7395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18" y="228599"/>
            <a:ext cx="8229600" cy="5867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4"/>
          </p:cNvPr>
          <p:cNvSpPr/>
          <p:nvPr/>
        </p:nvSpPr>
        <p:spPr>
          <a:xfrm>
            <a:off x="7162800" y="52578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05600" y="5778987"/>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5055796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Table of Contents</a:t>
            </a:r>
            <a:endParaRPr lang="en-US" sz="6600" dirty="0"/>
          </a:p>
        </p:txBody>
      </p:sp>
      <p:sp>
        <p:nvSpPr>
          <p:cNvPr id="3" name="Content Placeholder 2"/>
          <p:cNvSpPr>
            <a:spLocks noGrp="1"/>
          </p:cNvSpPr>
          <p:nvPr>
            <p:ph sz="half" idx="1"/>
          </p:nvPr>
        </p:nvSpPr>
        <p:spPr>
          <a:xfrm>
            <a:off x="457200" y="1600200"/>
            <a:ext cx="3581400" cy="4525963"/>
          </a:xfrm>
        </p:spPr>
        <p:txBody>
          <a:bodyPr/>
          <a:lstStyle/>
          <a:p>
            <a:r>
              <a:rPr lang="en-US" dirty="0" smtClean="0"/>
              <a:t>Outlines the Major areas of Focus for the Course</a:t>
            </a:r>
          </a:p>
          <a:p>
            <a:r>
              <a:rPr lang="en-US" dirty="0" smtClean="0"/>
              <a:t>Fully Interactive when viewed via internet</a:t>
            </a:r>
          </a:p>
          <a:p>
            <a:r>
              <a:rPr lang="en-US" dirty="0" smtClean="0"/>
              <a:t>Hover over a section and select to access the section quickly</a:t>
            </a:r>
          </a:p>
          <a:p>
            <a:pPr marL="0" indent="0">
              <a:buNone/>
            </a:pPr>
            <a:endParaRPr lang="en-US" dirty="0"/>
          </a:p>
          <a:p>
            <a:pPr marL="0" indent="0">
              <a:buNone/>
            </a:pPr>
            <a:endParaRPr lang="en-US" dirty="0"/>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371600"/>
            <a:ext cx="4648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4302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Flipbooks   </a:t>
            </a:r>
            <a:endParaRPr lang="en-US" dirty="0"/>
          </a:p>
        </p:txBody>
      </p:sp>
      <p:sp>
        <p:nvSpPr>
          <p:cNvPr id="7" name="Content Placeholder 6"/>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r>
              <a:rPr lang="en-US" dirty="0" smtClean="0"/>
              <a:t>Bold words will provide access to the Common Core Flipbooks</a:t>
            </a:r>
          </a:p>
          <a:p>
            <a:r>
              <a:rPr lang="en-US" dirty="0" smtClean="0"/>
              <a:t>The Flipbooks offer clarification</a:t>
            </a:r>
          </a:p>
          <a:p>
            <a:r>
              <a:rPr lang="en-US" dirty="0" smtClean="0"/>
              <a:t>Very Large File (slow loading)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1"/>
            <a:ext cx="7924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5-Point Star 7">
            <a:hlinkClick r:id="rId4"/>
          </p:cNvPr>
          <p:cNvSpPr/>
          <p:nvPr/>
        </p:nvSpPr>
        <p:spPr>
          <a:xfrm>
            <a:off x="6934200" y="5410200"/>
            <a:ext cx="990600"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57900" y="6216134"/>
            <a:ext cx="2743200" cy="369332"/>
          </a:xfrm>
          <a:prstGeom prst="rect">
            <a:avLst/>
          </a:prstGeom>
          <a:noFill/>
        </p:spPr>
        <p:txBody>
          <a:bodyPr wrap="square" rtlCol="0">
            <a:spAutoFit/>
          </a:bodyPr>
          <a:lstStyle/>
          <a:p>
            <a:r>
              <a:rPr lang="en-US" dirty="0" smtClean="0"/>
              <a:t>Direct link to HS Flipbook</a:t>
            </a:r>
            <a:endParaRPr lang="en-US" dirty="0"/>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75491"/>
            <a:ext cx="3243263" cy="1066802"/>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2852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Domains</a:t>
            </a:r>
            <a:endParaRPr lang="en-US" dirty="0"/>
          </a:p>
        </p:txBody>
      </p:sp>
      <p:sp>
        <p:nvSpPr>
          <p:cNvPr id="5" name="Content Placeholder 4"/>
          <p:cNvSpPr>
            <a:spLocks noGrp="1"/>
          </p:cNvSpPr>
          <p:nvPr>
            <p:ph sz="half" idx="1"/>
          </p:nvPr>
        </p:nvSpPr>
        <p:spPr>
          <a:xfrm>
            <a:off x="457200" y="1600200"/>
            <a:ext cx="3581400" cy="4525963"/>
          </a:xfrm>
        </p:spPr>
        <p:txBody>
          <a:bodyPr/>
          <a:lstStyle/>
          <a:p>
            <a:r>
              <a:rPr lang="en-US" dirty="0" smtClean="0"/>
              <a:t>Select a Content Domain in the TOC </a:t>
            </a:r>
          </a:p>
          <a:p>
            <a:r>
              <a:rPr lang="en-US" dirty="0" smtClean="0"/>
              <a:t>Access an overview of that Domain</a:t>
            </a:r>
          </a:p>
          <a:p>
            <a:r>
              <a:rPr lang="en-US" dirty="0" smtClean="0"/>
              <a:t>Access more information on that Domain via active links </a:t>
            </a:r>
            <a:r>
              <a:rPr lang="en-US" b="1" dirty="0" smtClean="0"/>
              <a:t>IN BOLD </a:t>
            </a:r>
            <a:r>
              <a:rPr lang="en-US" dirty="0" smtClean="0"/>
              <a:t>on each page</a:t>
            </a:r>
            <a:endParaRPr lang="en-US" b="1" dirty="0"/>
          </a:p>
        </p:txBody>
      </p:sp>
      <p:sp>
        <p:nvSpPr>
          <p:cNvPr id="6" name="Content Placeholder 5"/>
          <p:cNvSpPr>
            <a:spLocks noGrp="1"/>
          </p:cNvSpPr>
          <p:nvPr>
            <p:ph sz="half" idx="2"/>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600201"/>
            <a:ext cx="4724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114800" y="1981200"/>
            <a:ext cx="2819400" cy="457200"/>
          </a:xfrm>
          <a:prstGeom prst="rect">
            <a:avLst/>
          </a:prstGeom>
          <a:noFill/>
          <a:ln>
            <a:solidFill>
              <a:srgbClr val="FF0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95176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457200"/>
            <a:ext cx="6629400" cy="584775"/>
          </a:xfrm>
          <a:prstGeom prst="rect">
            <a:avLst/>
          </a:prstGeom>
          <a:noFill/>
        </p:spPr>
        <p:txBody>
          <a:bodyPr wrap="square" rtlCol="0">
            <a:spAutoFit/>
          </a:bodyPr>
          <a:lstStyle/>
          <a:p>
            <a:pPr algn="ctr"/>
            <a:r>
              <a:rPr lang="en-US" sz="3200" dirty="0" smtClean="0"/>
              <a:t>Content Domain Flipbook Resources</a:t>
            </a:r>
            <a:endParaRPr lang="en-US" sz="3200" dirty="0"/>
          </a:p>
        </p:txBody>
      </p:sp>
      <p:sp>
        <p:nvSpPr>
          <p:cNvPr id="10" name="Right Arrow 9"/>
          <p:cNvSpPr/>
          <p:nvPr/>
        </p:nvSpPr>
        <p:spPr>
          <a:xfrm>
            <a:off x="914400" y="4267200"/>
            <a:ext cx="838200" cy="180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8600" y="3200400"/>
            <a:ext cx="1295400" cy="923330"/>
          </a:xfrm>
          <a:prstGeom prst="rect">
            <a:avLst/>
          </a:prstGeom>
          <a:noFill/>
          <a:effectLst>
            <a:glow rad="139700">
              <a:schemeClr val="accent2">
                <a:satMod val="175000"/>
                <a:alpha val="40000"/>
              </a:schemeClr>
            </a:glow>
          </a:effectLst>
        </p:spPr>
        <p:txBody>
          <a:bodyPr wrap="square" rtlCol="0">
            <a:spAutoFit/>
          </a:bodyPr>
          <a:lstStyle/>
          <a:p>
            <a:r>
              <a:rPr lang="en-US" dirty="0" smtClean="0"/>
              <a:t>Active links to standard </a:t>
            </a:r>
          </a:p>
          <a:p>
            <a:r>
              <a:rPr lang="en-US" dirty="0" smtClean="0"/>
              <a:t>resources</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6934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0496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Specific Information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Each </a:t>
            </a:r>
            <a:r>
              <a:rPr lang="en-US" b="1" dirty="0" smtClean="0"/>
              <a:t>Standard</a:t>
            </a:r>
            <a:r>
              <a:rPr lang="en-US" dirty="0" smtClean="0"/>
              <a:t> is   Linked to Flipbook information</a:t>
            </a:r>
          </a:p>
          <a:p>
            <a:pPr marL="0" indent="0">
              <a:buNone/>
            </a:pPr>
            <a:endParaRPr lang="en-US" dirty="0"/>
          </a:p>
          <a:p>
            <a:r>
              <a:rPr lang="en-US" b="1" dirty="0" smtClean="0"/>
              <a:t>Select</a:t>
            </a:r>
            <a:r>
              <a:rPr lang="en-US" dirty="0" smtClean="0"/>
              <a:t> the Standard     to gain quick access     to clarification     without having to   scroll through    multiple pages</a:t>
            </a:r>
            <a:endParaRPr lang="en-US" dirty="0"/>
          </a:p>
        </p:txBody>
      </p:sp>
      <p:sp>
        <p:nvSpPr>
          <p:cNvPr id="4" name="Content Placeholder 3"/>
          <p:cNvSpPr>
            <a:spLocks noGrp="1"/>
          </p:cNvSpPr>
          <p:nvPr>
            <p:ph sz="half" idx="2"/>
          </p:nvPr>
        </p:nvSpPr>
        <p:spPr/>
        <p:txBody>
          <a:bodyPr>
            <a:normAutofit lnSpcReduction="10000"/>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0" y="1447800"/>
            <a:ext cx="4800600" cy="467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962400" y="4038600"/>
            <a:ext cx="4419600" cy="609600"/>
          </a:xfrm>
          <a:prstGeom prst="rect">
            <a:avLst/>
          </a:prstGeom>
          <a:noFill/>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4640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7818"/>
            <a:ext cx="8129588" cy="623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199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for Mathematical Practice </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143000"/>
            <a:ext cx="504825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2000" y="1600200"/>
            <a:ext cx="2971800" cy="4524315"/>
          </a:xfrm>
          <a:prstGeom prst="rect">
            <a:avLst/>
          </a:prstGeom>
          <a:noFill/>
        </p:spPr>
        <p:txBody>
          <a:bodyPr wrap="square" rtlCol="0">
            <a:spAutoFit/>
          </a:bodyPr>
          <a:lstStyle/>
          <a:p>
            <a:pPr marL="285750" indent="-285750">
              <a:buFont typeface="Arial" pitchFamily="34" charset="0"/>
              <a:buChar char="•"/>
            </a:pPr>
            <a:r>
              <a:rPr lang="en-US" b="1" dirty="0" smtClean="0"/>
              <a:t>Active Links </a:t>
            </a:r>
            <a:r>
              <a:rPr lang="en-US" dirty="0" smtClean="0"/>
              <a:t>Provided to Videos and Information on the Standards for Mathematical Practice</a:t>
            </a:r>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r>
              <a:rPr lang="en-US" dirty="0" smtClean="0"/>
              <a:t>Active Links Provided for </a:t>
            </a:r>
            <a:r>
              <a:rPr lang="en-US" b="1" dirty="0" smtClean="0"/>
              <a:t>EACH</a:t>
            </a:r>
            <a:r>
              <a:rPr lang="en-US" dirty="0" smtClean="0"/>
              <a:t> Standard for Mathematical Practice</a:t>
            </a:r>
          </a:p>
          <a:p>
            <a:endParaRPr lang="en-US" dirty="0"/>
          </a:p>
          <a:p>
            <a:endParaRPr lang="en-US" dirty="0"/>
          </a:p>
        </p:txBody>
      </p:sp>
      <p:sp>
        <p:nvSpPr>
          <p:cNvPr id="4" name="Right Arrow 3"/>
          <p:cNvSpPr/>
          <p:nvPr/>
        </p:nvSpPr>
        <p:spPr>
          <a:xfrm rot="19068131">
            <a:off x="3823048" y="3008350"/>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9068131">
            <a:off x="3047999" y="5094035"/>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3391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28601"/>
            <a:ext cx="67056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What are update webinars?</a:t>
            </a:r>
            <a:endParaRPr lang="en-US" sz="4000" dirty="0">
              <a:latin typeface="Arial Narrow" pitchFamily="34" charset="0"/>
            </a:endParaRPr>
          </a:p>
        </p:txBody>
      </p:sp>
      <p:sp>
        <p:nvSpPr>
          <p:cNvPr id="3" name="Subtitle 2"/>
          <p:cNvSpPr>
            <a:spLocks noGrp="1"/>
          </p:cNvSpPr>
          <p:nvPr>
            <p:ph type="subTitle" idx="1"/>
          </p:nvPr>
        </p:nvSpPr>
        <p:spPr>
          <a:xfrm>
            <a:off x="152400" y="1295400"/>
            <a:ext cx="8991600" cy="1524000"/>
          </a:xfrm>
        </p:spPr>
        <p:txBody>
          <a:bodyPr/>
          <a:lstStyle/>
          <a:p>
            <a:pPr lvl="1" algn="l">
              <a:buFont typeface="Arial" pitchFamily="34" charset="0"/>
              <a:buChar char="•"/>
            </a:pPr>
            <a:r>
              <a:rPr lang="en-US" dirty="0" smtClean="0">
                <a:solidFill>
                  <a:schemeClr val="tx1"/>
                </a:solidFill>
              </a:rPr>
              <a:t> Update </a:t>
            </a:r>
            <a:r>
              <a:rPr lang="en-US" dirty="0">
                <a:solidFill>
                  <a:schemeClr val="tx1"/>
                </a:solidFill>
              </a:rPr>
              <a:t>on the work of the 2013 Resource Revision Team </a:t>
            </a:r>
          </a:p>
          <a:p>
            <a:pPr marL="1371600" lvl="2" indent="-457200" algn="l">
              <a:buFont typeface="Wingdings" pitchFamily="2" charset="2"/>
              <a:buChar char="Ø"/>
            </a:pPr>
            <a:r>
              <a:rPr lang="en-US" sz="2600" dirty="0">
                <a:solidFill>
                  <a:schemeClr val="tx1"/>
                </a:solidFill>
              </a:rPr>
              <a:t>Overall revisions</a:t>
            </a:r>
          </a:p>
          <a:p>
            <a:pPr marL="1371600" lvl="2" indent="-457200" algn="l">
              <a:buFont typeface="Wingdings" pitchFamily="2" charset="2"/>
              <a:buChar char="Ø"/>
            </a:pPr>
            <a:r>
              <a:rPr lang="en-US" sz="2600" dirty="0">
                <a:solidFill>
                  <a:schemeClr val="tx1"/>
                </a:solidFill>
              </a:rPr>
              <a:t>Unit </a:t>
            </a:r>
            <a:r>
              <a:rPr lang="en-US" sz="2600" dirty="0" smtClean="0">
                <a:solidFill>
                  <a:schemeClr val="tx1"/>
                </a:solidFill>
              </a:rPr>
              <a:t>2 </a:t>
            </a:r>
            <a:r>
              <a:rPr lang="en-US" sz="2600" dirty="0">
                <a:solidFill>
                  <a:schemeClr val="tx1"/>
                </a:solidFill>
              </a:rPr>
              <a:t>revisions</a:t>
            </a:r>
          </a:p>
          <a:p>
            <a:pPr lvl="1"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3101" y="2209800"/>
            <a:ext cx="2332699" cy="3442308"/>
          </a:xfrm>
          <a:prstGeom prst="rect">
            <a:avLst/>
          </a:prstGeom>
          <a:scene3d>
            <a:camera prst="orthographicFront"/>
            <a:lightRig rig="threePt" dir="t"/>
          </a:scene3d>
          <a:sp3d>
            <a:bevelT w="165100" prst="coolSlant"/>
          </a:sp3d>
        </p:spPr>
      </p:pic>
      <p:sp>
        <p:nvSpPr>
          <p:cNvPr id="7" name="Subtitle 2"/>
          <p:cNvSpPr txBox="1">
            <a:spLocks/>
          </p:cNvSpPr>
          <p:nvPr/>
        </p:nvSpPr>
        <p:spPr bwMode="auto">
          <a:xfrm>
            <a:off x="304800" y="2819400"/>
            <a:ext cx="5486400" cy="160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1" algn="l">
              <a:buFont typeface="Arial" pitchFamily="34" charset="0"/>
              <a:buChar char="•"/>
            </a:pPr>
            <a:r>
              <a:rPr lang="en-US" dirty="0" smtClean="0">
                <a:solidFill>
                  <a:schemeClr val="tx1"/>
                </a:solidFill>
              </a:rPr>
              <a:t> Addressing areas which teachers have found to be more challenging</a:t>
            </a:r>
          </a:p>
          <a:p>
            <a:pPr lvl="1" algn="l">
              <a:buFont typeface="Arial" pitchFamily="34" charset="0"/>
              <a:buChar char="•"/>
            </a:pPr>
            <a:r>
              <a:rPr lang="en-US" dirty="0" smtClean="0">
                <a:solidFill>
                  <a:schemeClr val="tx1"/>
                </a:solidFill>
              </a:rPr>
              <a:t> Resources</a:t>
            </a:r>
          </a:p>
          <a:p>
            <a:pPr lvl="1"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dirty="0">
              <a:solidFill>
                <a:schemeClr val="tx1"/>
              </a:solidFill>
            </a:endParaRPr>
          </a:p>
        </p:txBody>
      </p:sp>
    </p:spTree>
    <p:extLst>
      <p:ext uri="{BB962C8B-B14F-4D97-AF65-F5344CB8AC3E}">
        <p14:creationId xmlns:p14="http://schemas.microsoft.com/office/powerpoint/2010/main" val="218631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Task Descriptions</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576388"/>
            <a:ext cx="8991600"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7889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 Lessons (FALs)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447800"/>
            <a:ext cx="891540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4209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Sections of Interest</a:t>
            </a:r>
            <a:endParaRPr lang="en-US" dirty="0"/>
          </a:p>
        </p:txBody>
      </p:sp>
      <p:sp>
        <p:nvSpPr>
          <p:cNvPr id="3" name="TextBox 2"/>
          <p:cNvSpPr txBox="1"/>
          <p:nvPr/>
        </p:nvSpPr>
        <p:spPr>
          <a:xfrm>
            <a:off x="990600" y="1905000"/>
            <a:ext cx="7620000" cy="3785652"/>
          </a:xfrm>
          <a:prstGeom prst="rect">
            <a:avLst/>
          </a:prstGeom>
          <a:noFill/>
        </p:spPr>
        <p:txBody>
          <a:bodyPr wrap="square" rtlCol="0">
            <a:spAutoFit/>
          </a:bodyPr>
          <a:lstStyle/>
          <a:p>
            <a:pPr marL="285750" indent="-285750">
              <a:buFont typeface="Arial" pitchFamily="34" charset="0"/>
              <a:buChar char="•"/>
            </a:pPr>
            <a:r>
              <a:rPr lang="en-US" sz="4000" dirty="0" smtClean="0"/>
              <a:t>Unit Descriptions</a:t>
            </a:r>
          </a:p>
          <a:p>
            <a:pPr marL="285750" indent="-285750">
              <a:buFont typeface="Arial" pitchFamily="34" charset="0"/>
              <a:buChar char="•"/>
            </a:pPr>
            <a:r>
              <a:rPr lang="en-US" sz="4000" dirty="0" smtClean="0"/>
              <a:t>Webinar Information</a:t>
            </a:r>
          </a:p>
          <a:p>
            <a:pPr marL="285750" indent="-285750">
              <a:buFont typeface="Arial" pitchFamily="34" charset="0"/>
              <a:buChar char="•"/>
            </a:pPr>
            <a:r>
              <a:rPr lang="en-US" sz="4000" dirty="0" smtClean="0"/>
              <a:t>Assessment Resources and Instructional Support Resources</a:t>
            </a:r>
          </a:p>
          <a:p>
            <a:pPr marL="285750" indent="-285750">
              <a:buFont typeface="Arial" pitchFamily="34" charset="0"/>
              <a:buChar char="•"/>
            </a:pPr>
            <a:r>
              <a:rPr lang="en-US" sz="4000" dirty="0" smtClean="0"/>
              <a:t>Internet Resources</a:t>
            </a:r>
          </a:p>
          <a:p>
            <a:pPr marL="285750" indent="-285750">
              <a:buFont typeface="Arial" pitchFamily="34" charset="0"/>
              <a:buChar char="•"/>
            </a:pPr>
            <a:r>
              <a:rPr lang="en-US" sz="4000" dirty="0" smtClean="0"/>
              <a:t>Curriculum Map</a:t>
            </a:r>
            <a:endParaRPr lang="en-US" sz="4000" dirty="0"/>
          </a:p>
        </p:txBody>
      </p:sp>
    </p:spTree>
    <p:extLst>
      <p:ext uri="{BB962C8B-B14F-4D97-AF65-F5344CB8AC3E}">
        <p14:creationId xmlns:p14="http://schemas.microsoft.com/office/powerpoint/2010/main" val="31494930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 y="152400"/>
            <a:ext cx="8605545"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8875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0"/>
            <a:ext cx="8763000" cy="617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44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658"/>
            <a:ext cx="9067800" cy="6807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41211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57200"/>
            <a:ext cx="8077200" cy="5486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000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81534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90526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 y="304800"/>
            <a:ext cx="9067801" cy="632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75812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Tasks</a:t>
            </a:r>
            <a:endParaRPr lang="en-US" dirty="0"/>
          </a:p>
        </p:txBody>
      </p:sp>
      <p:sp>
        <p:nvSpPr>
          <p:cNvPr id="3" name="Content Placeholder 2"/>
          <p:cNvSpPr>
            <a:spLocks noGrp="1"/>
          </p:cNvSpPr>
          <p:nvPr>
            <p:ph idx="1"/>
          </p:nvPr>
        </p:nvSpPr>
        <p:spPr>
          <a:xfrm>
            <a:off x="457200" y="1600200"/>
            <a:ext cx="8229600" cy="5105400"/>
          </a:xfrm>
        </p:spPr>
        <p:txBody>
          <a:bodyPr>
            <a:noAutofit/>
          </a:bodyPr>
          <a:lstStyle/>
          <a:p>
            <a:r>
              <a:rPr lang="en-US" sz="2400" dirty="0" smtClean="0"/>
              <a:t>Problem-Based-Learning--Check </a:t>
            </a:r>
            <a:r>
              <a:rPr lang="en-US" sz="2400" dirty="0"/>
              <a:t>out Dan Meyer, Robert </a:t>
            </a:r>
            <a:r>
              <a:rPr lang="en-US" sz="2400" dirty="0" err="1"/>
              <a:t>Kaplinksy’s</a:t>
            </a:r>
            <a:r>
              <a:rPr lang="en-US" sz="2400" dirty="0"/>
              <a:t> websites </a:t>
            </a:r>
            <a:endParaRPr lang="en-US" sz="2400" dirty="0" smtClean="0"/>
          </a:p>
          <a:p>
            <a:endParaRPr lang="en-US" sz="2400" dirty="0" smtClean="0"/>
          </a:p>
          <a:p>
            <a:r>
              <a:rPr lang="en-US" sz="2400" dirty="0" smtClean="0"/>
              <a:t>Teachers should review all tasks in a given unit to determine which tasks would be appropriate for their students.  Tasks can be adapted to fit the needs or your classroom.    Most </a:t>
            </a:r>
            <a:r>
              <a:rPr lang="en-US" sz="2400" dirty="0" smtClean="0"/>
              <a:t>standards are covered by various tasks. </a:t>
            </a:r>
          </a:p>
        </p:txBody>
      </p:sp>
    </p:spTree>
    <p:extLst>
      <p:ext uri="{BB962C8B-B14F-4D97-AF65-F5344CB8AC3E}">
        <p14:creationId xmlns:p14="http://schemas.microsoft.com/office/powerpoint/2010/main" val="2265961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914400" y="228600"/>
            <a:ext cx="7162800" cy="762000"/>
          </a:xfrm>
          <a:solidFill>
            <a:schemeClr val="bg2">
              <a:lumMod val="75000"/>
            </a:schemeClr>
          </a:solidFill>
          <a:scene3d>
            <a:camera prst="orthographicFront"/>
            <a:lightRig rig="threePt" dir="t"/>
          </a:scene3d>
          <a:sp3d>
            <a:bevelT w="165100" prst="coolSlant"/>
          </a:sp3d>
        </p:spPr>
        <p:txBody>
          <a:bodyPr/>
          <a:lstStyle/>
          <a:p>
            <a:r>
              <a:rPr lang="en-US" sz="3600" dirty="0" smtClean="0">
                <a:latin typeface="Arial Narrow" pitchFamily="34" charset="0"/>
              </a:rPr>
              <a:t>2013 CA Resource Revision Team</a:t>
            </a:r>
            <a:endParaRPr lang="en-US" sz="3600" dirty="0">
              <a:latin typeface="Arial Narrow" pitchFamily="34" charset="0"/>
            </a:endParaRPr>
          </a:p>
        </p:txBody>
      </p:sp>
      <p:pic>
        <p:nvPicPr>
          <p:cNvPr id="1026" name="Picture 2" descr="https://lh5.googleusercontent.com/-zS5MdCSzwME/Ua-aSbcoTlI/AAAAAAAAACE/CV9KEE2TKsA/w1071-h598-no/image%252810%25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7872477" cy="4419600"/>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179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2</a:t>
            </a:r>
            <a:endParaRPr lang="en-US" dirty="0"/>
          </a:p>
        </p:txBody>
      </p:sp>
      <p:sp>
        <p:nvSpPr>
          <p:cNvPr id="3" name="Content Placeholder 2"/>
          <p:cNvSpPr>
            <a:spLocks noGrp="1"/>
          </p:cNvSpPr>
          <p:nvPr>
            <p:ph idx="1"/>
          </p:nvPr>
        </p:nvSpPr>
        <p:spPr/>
        <p:txBody>
          <a:bodyPr>
            <a:normAutofit/>
          </a:bodyPr>
          <a:lstStyle/>
          <a:p>
            <a:r>
              <a:rPr lang="en-US" sz="2400" dirty="0" smtClean="0">
                <a:sym typeface="Wingdings"/>
              </a:rPr>
              <a:t>Tasks </a:t>
            </a:r>
            <a:r>
              <a:rPr lang="en-US" sz="2400" dirty="0">
                <a:sym typeface="Wingdings"/>
              </a:rPr>
              <a:t>primarily address</a:t>
            </a:r>
            <a:r>
              <a:rPr lang="en-US" sz="2400" dirty="0" smtClean="0">
                <a:sym typeface="Wingdings"/>
              </a:rPr>
              <a:t>:</a:t>
            </a:r>
          </a:p>
          <a:p>
            <a:pPr lvl="1"/>
            <a:r>
              <a:rPr lang="en-US" sz="2000" dirty="0" smtClean="0">
                <a:sym typeface="Wingdings"/>
              </a:rPr>
              <a:t>Modeling situations with linear equations and inequalities</a:t>
            </a:r>
          </a:p>
          <a:p>
            <a:pPr lvl="1"/>
            <a:r>
              <a:rPr lang="en-US" sz="2000" dirty="0" smtClean="0">
                <a:sym typeface="Wingdings"/>
              </a:rPr>
              <a:t>Systems of equations and inequalities</a:t>
            </a:r>
            <a:endParaRPr lang="en-US" sz="2000" dirty="0"/>
          </a:p>
          <a:p>
            <a:endParaRPr lang="en-US" dirty="0"/>
          </a:p>
        </p:txBody>
      </p:sp>
    </p:spTree>
    <p:extLst>
      <p:ext uri="{BB962C8B-B14F-4D97-AF65-F5344CB8AC3E}">
        <p14:creationId xmlns:p14="http://schemas.microsoft.com/office/powerpoint/2010/main" val="22140116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133600" cy="1143000"/>
          </a:xfrm>
        </p:spPr>
        <p:txBody>
          <a:bodyPr>
            <a:normAutofit fontScale="90000"/>
          </a:bodyPr>
          <a:lstStyle/>
          <a:p>
            <a:r>
              <a:rPr lang="en-US" dirty="0" smtClean="0"/>
              <a:t>Task Table</a:t>
            </a:r>
            <a:endParaRPr lang="en-US" dirty="0"/>
          </a:p>
        </p:txBody>
      </p:sp>
      <p:sp>
        <p:nvSpPr>
          <p:cNvPr id="3" name="Content Placeholder 2"/>
          <p:cNvSpPr>
            <a:spLocks noGrp="1"/>
          </p:cNvSpPr>
          <p:nvPr>
            <p:ph idx="1"/>
          </p:nvPr>
        </p:nvSpPr>
        <p:spPr>
          <a:xfrm>
            <a:off x="457200" y="1600200"/>
            <a:ext cx="2286000" cy="4525963"/>
          </a:xfrm>
        </p:spPr>
        <p:txBody>
          <a:bodyPr>
            <a:normAutofit fontScale="85000" lnSpcReduction="10000"/>
          </a:bodyPr>
          <a:lstStyle/>
          <a:p>
            <a:r>
              <a:rPr lang="en-US" dirty="0" smtClean="0"/>
              <a:t>Outlines the tasks by type, content and standard.</a:t>
            </a:r>
          </a:p>
          <a:p>
            <a:r>
              <a:rPr lang="en-US" dirty="0" smtClean="0"/>
              <a:t>Provides suggested times</a:t>
            </a:r>
          </a:p>
          <a:p>
            <a:r>
              <a:rPr lang="en-US" dirty="0" smtClean="0"/>
              <a:t>Hyperlinks to PDFs and Word Docs</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020"/>
          <a:stretch/>
        </p:blipFill>
        <p:spPr bwMode="auto">
          <a:xfrm>
            <a:off x="2590800" y="228600"/>
            <a:ext cx="6216881"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V="1">
            <a:off x="2286000" y="1371600"/>
            <a:ext cx="2895600" cy="9144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828800" y="3924300"/>
            <a:ext cx="1143000" cy="4572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714500" y="5943600"/>
            <a:ext cx="1485900" cy="3810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38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0" presetClass="exit" presetSubtype="0" fill="hold" nodeType="withEffect">
                                  <p:stCondLst>
                                    <p:cond delay="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par>
                                <p:cTn id="24" presetID="10" presetClass="exit" presetSubtype="0" fill="hold" nodeType="withEffect">
                                  <p:stCondLst>
                                    <p:cond delay="0"/>
                                  </p:stCondLst>
                                  <p:childTnLst>
                                    <p:animEffect transition="out" filter="fade">
                                      <p:cBhvr>
                                        <p:cTn id="25" dur="500"/>
                                        <p:tgtEl>
                                          <p:spTgt spid="7"/>
                                        </p:tgtEl>
                                      </p:cBhvr>
                                    </p:animEffect>
                                    <p:set>
                                      <p:cBhvr>
                                        <p:cTn id="2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Graphing Inequalities</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524000"/>
            <a:ext cx="7609683" cy="473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V="1">
            <a:off x="381000" y="2971800"/>
            <a:ext cx="1143000" cy="4572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116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CTE Tasks</a:t>
            </a:r>
            <a:endParaRPr lang="en-US" dirty="0"/>
          </a:p>
        </p:txBody>
      </p:sp>
      <p:sp>
        <p:nvSpPr>
          <p:cNvPr id="4" name="TextBox 3"/>
          <p:cNvSpPr txBox="1"/>
          <p:nvPr/>
        </p:nvSpPr>
        <p:spPr>
          <a:xfrm>
            <a:off x="609600" y="1752600"/>
            <a:ext cx="7848600" cy="2862322"/>
          </a:xfrm>
          <a:prstGeom prst="rect">
            <a:avLst/>
          </a:prstGeom>
          <a:noFill/>
        </p:spPr>
        <p:txBody>
          <a:bodyPr wrap="square" rtlCol="0">
            <a:spAutoFit/>
          </a:bodyPr>
          <a:lstStyle/>
          <a:p>
            <a:pPr marL="285750" indent="-285750">
              <a:buFont typeface="Arial" pitchFamily="34" charset="0"/>
              <a:buChar char="•"/>
            </a:pPr>
            <a:r>
              <a:rPr lang="en-US" sz="2400" dirty="0" smtClean="0">
                <a:solidFill>
                  <a:schemeClr val="tx2"/>
                </a:solidFill>
              </a:rPr>
              <a:t>Designed to demonstrate how the Common Core and Career and Technical Education knowledge and skills  can be integrated. The tasks provide teachers with </a:t>
            </a:r>
            <a:r>
              <a:rPr lang="en-US" sz="2400" b="1" dirty="0" smtClean="0">
                <a:solidFill>
                  <a:schemeClr val="tx2"/>
                </a:solidFill>
              </a:rPr>
              <a:t>realistic applications</a:t>
            </a:r>
            <a:r>
              <a:rPr lang="en-US" sz="2400" dirty="0" smtClean="0">
                <a:solidFill>
                  <a:schemeClr val="tx2"/>
                </a:solidFill>
              </a:rPr>
              <a:t> that combine mathematics and CTE content. </a:t>
            </a:r>
          </a:p>
          <a:p>
            <a:pPr marL="342900" indent="-342900">
              <a:buFont typeface="Arial" pitchFamily="34" charset="0"/>
              <a:buChar char="•"/>
            </a:pPr>
            <a:endParaRPr lang="en-US" sz="2800" dirty="0" smtClean="0"/>
          </a:p>
          <a:p>
            <a:pPr marL="342900" indent="-342900">
              <a:buFont typeface="Arial" pitchFamily="34" charset="0"/>
              <a:buChar char="•"/>
            </a:pPr>
            <a:r>
              <a:rPr lang="en-US" sz="2800" dirty="0" smtClean="0"/>
              <a:t> CTE Tasks may require teachers to present some contextual information</a:t>
            </a:r>
          </a:p>
        </p:txBody>
      </p:sp>
    </p:spTree>
    <p:extLst>
      <p:ext uri="{BB962C8B-B14F-4D97-AF65-F5344CB8AC3E}">
        <p14:creationId xmlns:p14="http://schemas.microsoft.com/office/powerpoint/2010/main" val="8962328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Ivy Smith Grows Up</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4550"/>
            <a:ext cx="8953500"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04359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MARS FAL</a:t>
            </a:r>
            <a:endParaRPr lang="en-US" dirty="0"/>
          </a:p>
        </p:txBody>
      </p:sp>
      <p:sp>
        <p:nvSpPr>
          <p:cNvPr id="3" name="Content Placeholder 2"/>
          <p:cNvSpPr>
            <a:spLocks noGrp="1"/>
          </p:cNvSpPr>
          <p:nvPr>
            <p:ph idx="1"/>
          </p:nvPr>
        </p:nvSpPr>
        <p:spPr/>
        <p:txBody>
          <a:bodyPr/>
          <a:lstStyle/>
          <a:p>
            <a:r>
              <a:rPr lang="en-US" dirty="0" smtClean="0"/>
              <a:t>Designed by the shell center</a:t>
            </a:r>
          </a:p>
          <a:p>
            <a:r>
              <a:rPr lang="en-US" dirty="0" smtClean="0"/>
              <a:t>Intended as student-driven, teacher-facilitated lessons that build conceptual understanding</a:t>
            </a:r>
          </a:p>
          <a:p>
            <a:pPr marL="0" indent="0">
              <a:buNone/>
            </a:pPr>
            <a:endParaRPr lang="en-US" dirty="0"/>
          </a:p>
        </p:txBody>
      </p:sp>
    </p:spTree>
    <p:extLst>
      <p:ext uri="{BB962C8B-B14F-4D97-AF65-F5344CB8AC3E}">
        <p14:creationId xmlns:p14="http://schemas.microsoft.com/office/powerpoint/2010/main" val="18749743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Solving Linear Equations in </a:t>
            </a:r>
            <a:r>
              <a:rPr lang="en-US" dirty="0" smtClean="0"/>
              <a:t>Two Variables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752600"/>
            <a:ext cx="6067425" cy="4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3595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Unit 2 Challenges</a:t>
            </a:r>
          </a:p>
        </p:txBody>
      </p:sp>
      <p:grpSp>
        <p:nvGrpSpPr>
          <p:cNvPr id="9" name="Group 8"/>
          <p:cNvGrpSpPr/>
          <p:nvPr/>
        </p:nvGrpSpPr>
        <p:grpSpPr>
          <a:xfrm>
            <a:off x="381000" y="3263679"/>
            <a:ext cx="8534400" cy="1917921"/>
            <a:chOff x="609600" y="3224210"/>
            <a:chExt cx="8610600" cy="1917921"/>
          </a:xfrm>
        </p:grpSpPr>
        <mc:AlternateContent xmlns:mc="http://schemas.openxmlformats.org/markup-compatibility/2006" xmlns:a14="http://schemas.microsoft.com/office/drawing/2010/main">
          <mc:Choice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Tree>
    <p:extLst>
      <p:ext uri="{BB962C8B-B14F-4D97-AF65-F5344CB8AC3E}">
        <p14:creationId xmlns:p14="http://schemas.microsoft.com/office/powerpoint/2010/main" val="404900187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2286000"/>
            <a:ext cx="8686800" cy="3505200"/>
          </a:xfrm>
        </p:spPr>
        <p:txBody>
          <a:bodyPr/>
          <a:lstStyle/>
          <a:p>
            <a:pPr marL="0" indent="0">
              <a:buNone/>
            </a:pPr>
            <a:r>
              <a:rPr lang="en-US" sz="2400" b="1" dirty="0" smtClean="0"/>
              <a:t>MCC9-12.A.REI.5 </a:t>
            </a:r>
            <a:r>
              <a:rPr lang="en-US" sz="2400" dirty="0" smtClean="0"/>
              <a:t>Prove that, given a system of two equations in two variables, replacing one equation by the sum of that equation and a multiple of the other produces a system with the same solutions.</a:t>
            </a:r>
          </a:p>
          <a:p>
            <a:pPr marL="0" indent="0">
              <a:buNone/>
            </a:pPr>
            <a:endParaRPr lang="en-US" sz="2400" dirty="0"/>
          </a:p>
          <a:p>
            <a:pPr marL="0" indent="0">
              <a:buNone/>
            </a:pPr>
            <a:endParaRPr lang="en-US" sz="2400" dirty="0"/>
          </a:p>
          <a:p>
            <a:pPr marL="0" indent="0">
              <a:buNone/>
            </a:pPr>
            <a:endParaRPr lang="en-US" sz="2400" dirty="0" smtClean="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Tree>
    <p:extLst>
      <p:ext uri="{BB962C8B-B14F-4D97-AF65-F5344CB8AC3E}">
        <p14:creationId xmlns:p14="http://schemas.microsoft.com/office/powerpoint/2010/main" val="147448014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grpSp>
        <p:nvGrpSpPr>
          <p:cNvPr id="9" name="Group 8"/>
          <p:cNvGrpSpPr/>
          <p:nvPr/>
        </p:nvGrpSpPr>
        <p:grpSpPr>
          <a:xfrm>
            <a:off x="381000" y="3263679"/>
            <a:ext cx="8534400" cy="1917921"/>
            <a:chOff x="609600" y="3224210"/>
            <a:chExt cx="8610600" cy="1917921"/>
          </a:xfrm>
        </p:grpSpPr>
        <mc:AlternateContent xmlns:mc="http://schemas.openxmlformats.org/markup-compatibility/2006" xmlns:a14="http://schemas.microsoft.com/office/drawing/2010/main">
          <mc:Choice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Tree>
    <p:extLst>
      <p:ext uri="{BB962C8B-B14F-4D97-AF65-F5344CB8AC3E}">
        <p14:creationId xmlns:p14="http://schemas.microsoft.com/office/powerpoint/2010/main" val="74250697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Resource Revision Team</a:t>
            </a:r>
            <a:endParaRPr lang="en-US" dirty="0"/>
          </a:p>
        </p:txBody>
      </p:sp>
      <p:sp>
        <p:nvSpPr>
          <p:cNvPr id="3" name="Content Placeholder 2"/>
          <p:cNvSpPr>
            <a:spLocks noGrp="1"/>
          </p:cNvSpPr>
          <p:nvPr>
            <p:ph idx="1"/>
          </p:nvPr>
        </p:nvSpPr>
        <p:spPr>
          <a:xfrm>
            <a:off x="228600" y="1600200"/>
            <a:ext cx="8686800" cy="4525963"/>
          </a:xfrm>
        </p:spPr>
        <p:txBody>
          <a:bodyPr>
            <a:normAutofit/>
          </a:bodyPr>
          <a:lstStyle/>
          <a:p>
            <a:r>
              <a:rPr lang="en-US" dirty="0" smtClean="0"/>
              <a:t>Jennifer Greer – Floyd Co. Schools, Floyd Co.</a:t>
            </a:r>
          </a:p>
          <a:p>
            <a:r>
              <a:rPr lang="en-US" dirty="0" smtClean="0"/>
              <a:t>Emily Kennedy Hasty – Alpharetta HS, Fulton Co.</a:t>
            </a:r>
          </a:p>
          <a:p>
            <a:r>
              <a:rPr lang="en-US" dirty="0" smtClean="0"/>
              <a:t>Dana Ray – Bolden HS, Carroll Co.</a:t>
            </a:r>
          </a:p>
          <a:p>
            <a:r>
              <a:rPr lang="en-US" dirty="0" smtClean="0"/>
              <a:t>David Scott – Chamblee Charter HS, </a:t>
            </a:r>
            <a:r>
              <a:rPr lang="en-US" dirty="0" err="1" smtClean="0"/>
              <a:t>Dekalb</a:t>
            </a:r>
            <a:r>
              <a:rPr lang="en-US" dirty="0" smtClean="0"/>
              <a:t> Co.</a:t>
            </a:r>
          </a:p>
          <a:p>
            <a:r>
              <a:rPr lang="en-US" dirty="0" smtClean="0"/>
              <a:t>Rebecca Wing – Charles R. Drew HS, Clayton Co.</a:t>
            </a:r>
          </a:p>
          <a:p>
            <a:pPr marL="0" indent="0">
              <a:buNone/>
            </a:pPr>
            <a:endParaRPr lang="en-US" dirty="0"/>
          </a:p>
        </p:txBody>
      </p:sp>
    </p:spTree>
    <p:extLst>
      <p:ext uri="{BB962C8B-B14F-4D97-AF65-F5344CB8AC3E}">
        <p14:creationId xmlns:p14="http://schemas.microsoft.com/office/powerpoint/2010/main" val="40541524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grpSp>
        <p:nvGrpSpPr>
          <p:cNvPr id="9" name="Group 8"/>
          <p:cNvGrpSpPr/>
          <p:nvPr/>
        </p:nvGrpSpPr>
        <p:grpSpPr>
          <a:xfrm>
            <a:off x="381000" y="3263679"/>
            <a:ext cx="8534400" cy="1917921"/>
            <a:chOff x="609600" y="3224210"/>
            <a:chExt cx="8610600" cy="1917921"/>
          </a:xfrm>
        </p:grpSpPr>
        <mc:AlternateContent xmlns:mc="http://schemas.openxmlformats.org/markup-compatibility/2006" xmlns:a14="http://schemas.microsoft.com/office/drawing/2010/main">
          <mc:Choice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
        <p:nvSpPr>
          <p:cNvPr id="2" name="TextBox 1"/>
          <p:cNvSpPr txBox="1"/>
          <p:nvPr/>
        </p:nvSpPr>
        <p:spPr>
          <a:xfrm>
            <a:off x="683103" y="3892027"/>
            <a:ext cx="966931" cy="369332"/>
          </a:xfrm>
          <a:prstGeom prst="rect">
            <a:avLst/>
          </a:prstGeom>
          <a:noFill/>
        </p:spPr>
        <p:txBody>
          <a:bodyPr wrap="none" rtlCol="0">
            <a:spAutoFit/>
          </a:bodyPr>
          <a:lstStyle/>
          <a:p>
            <a:r>
              <a:rPr lang="en-US" b="1" dirty="0" smtClean="0"/>
              <a:t>24.50%</a:t>
            </a:r>
            <a:endParaRPr lang="en-US" b="1" dirty="0"/>
          </a:p>
        </p:txBody>
      </p:sp>
      <p:sp>
        <p:nvSpPr>
          <p:cNvPr id="16" name="TextBox 15"/>
          <p:cNvSpPr txBox="1"/>
          <p:nvPr/>
        </p:nvSpPr>
        <p:spPr>
          <a:xfrm>
            <a:off x="4308335" y="3877744"/>
            <a:ext cx="966931" cy="369332"/>
          </a:xfrm>
          <a:prstGeom prst="rect">
            <a:avLst/>
          </a:prstGeom>
          <a:noFill/>
        </p:spPr>
        <p:txBody>
          <a:bodyPr wrap="none" rtlCol="0">
            <a:spAutoFit/>
          </a:bodyPr>
          <a:lstStyle/>
          <a:p>
            <a:r>
              <a:rPr lang="en-US" b="1" dirty="0" smtClean="0"/>
              <a:t>25.35%</a:t>
            </a:r>
            <a:endParaRPr lang="en-US" b="1" dirty="0"/>
          </a:p>
        </p:txBody>
      </p:sp>
      <p:sp>
        <p:nvSpPr>
          <p:cNvPr id="17" name="TextBox 16"/>
          <p:cNvSpPr txBox="1"/>
          <p:nvPr/>
        </p:nvSpPr>
        <p:spPr>
          <a:xfrm>
            <a:off x="664390" y="5181599"/>
            <a:ext cx="966931" cy="369332"/>
          </a:xfrm>
          <a:prstGeom prst="rect">
            <a:avLst/>
          </a:prstGeom>
          <a:noFill/>
        </p:spPr>
        <p:txBody>
          <a:bodyPr wrap="none" rtlCol="0">
            <a:spAutoFit/>
          </a:bodyPr>
          <a:lstStyle/>
          <a:p>
            <a:r>
              <a:rPr lang="en-US" b="1" dirty="0" smtClean="0"/>
              <a:t>33.28%</a:t>
            </a:r>
            <a:endParaRPr lang="en-US" b="1" dirty="0"/>
          </a:p>
        </p:txBody>
      </p:sp>
      <p:sp>
        <p:nvSpPr>
          <p:cNvPr id="18" name="TextBox 17"/>
          <p:cNvSpPr txBox="1"/>
          <p:nvPr/>
        </p:nvSpPr>
        <p:spPr>
          <a:xfrm>
            <a:off x="4383860" y="5181599"/>
            <a:ext cx="966931" cy="369332"/>
          </a:xfrm>
          <a:prstGeom prst="rect">
            <a:avLst/>
          </a:prstGeom>
          <a:noFill/>
        </p:spPr>
        <p:txBody>
          <a:bodyPr wrap="none" rtlCol="0">
            <a:spAutoFit/>
          </a:bodyPr>
          <a:lstStyle/>
          <a:p>
            <a:r>
              <a:rPr lang="en-US" b="1" dirty="0" smtClean="0"/>
              <a:t>15.87%</a:t>
            </a:r>
            <a:endParaRPr lang="en-US" b="1" dirty="0"/>
          </a:p>
        </p:txBody>
      </p:sp>
    </p:spTree>
    <p:extLst>
      <p:ext uri="{BB962C8B-B14F-4D97-AF65-F5344CB8AC3E}">
        <p14:creationId xmlns:p14="http://schemas.microsoft.com/office/powerpoint/2010/main" val="138131109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p>
              <a:p>
                <a:pPr marL="0" indent="0">
                  <a:buNone/>
                </a:pPr>
                <a:endParaRPr lang="en-US" sz="1400" dirty="0"/>
              </a:p>
              <a:p>
                <a:pPr marL="0" indent="0">
                  <a:buNone/>
                </a:pPr>
                <a:r>
                  <a:rPr lang="en-US" sz="2800" dirty="0" smtClean="0"/>
                  <a:t>(a) </a:t>
                </a:r>
                <a14:m>
                  <m:oMath xmlns:m="http://schemas.openxmlformats.org/officeDocument/2006/math">
                    <m:r>
                      <a:rPr lang="en-US" sz="2800" b="0" i="1" smtClean="0">
                        <a:latin typeface="Cambria Math"/>
                      </a:rPr>
                      <m:t>𝑥</m:t>
                    </m:r>
                    <m:r>
                      <a:rPr lang="en-US" sz="2800" b="0" i="1" smtClean="0">
                        <a:latin typeface="Cambria Math"/>
                      </a:rPr>
                      <m:t>−</m:t>
                    </m:r>
                    <m:r>
                      <a:rPr lang="en-US" sz="2800" b="0" i="1" smtClean="0">
                        <a:latin typeface="Cambria Math"/>
                      </a:rPr>
                      <m:t>𝑎</m:t>
                    </m:r>
                    <m:r>
                      <a:rPr lang="en-US" sz="2800" b="0" i="1" smtClean="0">
                        <a:latin typeface="Cambria Math"/>
                      </a:rPr>
                      <m:t>=0</m:t>
                    </m:r>
                  </m:oMath>
                </a14:m>
                <a:endParaRPr lang="en-US" sz="2800" b="0" dirty="0" smtClean="0"/>
              </a:p>
              <a:p>
                <a:pPr marL="0" indent="0">
                  <a:buNone/>
                </a:pPr>
                <a:r>
                  <a:rPr lang="en-US" sz="2800" b="0" dirty="0" smtClean="0"/>
                  <a:t>(b) </a:t>
                </a:r>
                <a14:m>
                  <m:oMath xmlns:m="http://schemas.openxmlformats.org/officeDocument/2006/math">
                    <m:r>
                      <a:rPr lang="en-US" sz="2800" b="0" i="1" smtClean="0">
                        <a:latin typeface="Cambria Math"/>
                      </a:rPr>
                      <m:t>𝑎𝑥</m:t>
                    </m:r>
                    <m:r>
                      <a:rPr lang="en-US" sz="2800" b="0" i="1" smtClean="0">
                        <a:latin typeface="Cambria Math"/>
                      </a:rPr>
                      <m:t>=1</m:t>
                    </m:r>
                  </m:oMath>
                </a14:m>
                <a:endParaRPr lang="en-US" sz="2800" b="0" dirty="0" smtClean="0"/>
              </a:p>
              <a:p>
                <a:pPr marL="0" indent="0">
                  <a:buNone/>
                </a:pPr>
                <a:r>
                  <a:rPr lang="en-US" sz="2800" b="0" dirty="0" smtClean="0"/>
                  <a:t>(c) </a:t>
                </a:r>
                <a14:m>
                  <m:oMath xmlns:m="http://schemas.openxmlformats.org/officeDocument/2006/math">
                    <m:r>
                      <a:rPr lang="en-US" sz="2800" b="0" i="1" smtClean="0">
                        <a:latin typeface="Cambria Math"/>
                      </a:rPr>
                      <m:t>𝑎𝑥</m:t>
                    </m:r>
                    <m:r>
                      <a:rPr lang="en-US" sz="2800" b="0" i="1" smtClean="0">
                        <a:latin typeface="Cambria Math"/>
                      </a:rPr>
                      <m:t>=</m:t>
                    </m:r>
                    <m:r>
                      <a:rPr lang="en-US" sz="2800" b="0" i="1" smtClean="0">
                        <a:latin typeface="Cambria Math"/>
                      </a:rPr>
                      <m:t>𝑎</m:t>
                    </m:r>
                  </m:oMath>
                </a14:m>
                <a:endParaRPr lang="en-US" sz="2800" b="0" dirty="0" smtClean="0"/>
              </a:p>
              <a:p>
                <a:pPr marL="0" indent="0">
                  <a:buNone/>
                </a:pPr>
                <a:r>
                  <a:rPr lang="en-US" sz="2800" b="0" dirty="0" smtClean="0"/>
                  <a:t>(d) </a:t>
                </a:r>
                <a14:m>
                  <m:oMath xmlns:m="http://schemas.openxmlformats.org/officeDocument/2006/math">
                    <m:f>
                      <m:fPr>
                        <m:type m:val="skw"/>
                        <m:ctrlPr>
                          <a:rPr lang="en-US" sz="2800" b="0" i="1" smtClean="0">
                            <a:latin typeface="Cambria Math"/>
                          </a:rPr>
                        </m:ctrlPr>
                      </m:fPr>
                      <m:num>
                        <m:r>
                          <a:rPr lang="en-US" sz="2800" b="0" i="1" smtClean="0">
                            <a:latin typeface="Cambria Math"/>
                          </a:rPr>
                          <m:t>𝑥</m:t>
                        </m:r>
                      </m:num>
                      <m:den>
                        <m:r>
                          <a:rPr lang="en-US" sz="2800" b="0" i="1" smtClean="0">
                            <a:latin typeface="Cambria Math"/>
                          </a:rPr>
                          <m:t>𝑎</m:t>
                        </m:r>
                      </m:den>
                    </m:f>
                    <m:r>
                      <a:rPr lang="en-US" sz="2800" b="0" i="1" smtClean="0">
                        <a:latin typeface="Cambria Math"/>
                      </a:rPr>
                      <m:t>=1</m:t>
                    </m:r>
                  </m:oMath>
                </a14:m>
                <a:endParaRPr lang="en-US" sz="2800" b="0" dirty="0" smtClean="0"/>
              </a:p>
              <a:p>
                <a:pPr marL="514350" indent="-514350">
                  <a:buAutoNum type="alphaLcParenBoth"/>
                </a:pPr>
                <a:endParaRPr lang="en-US" sz="28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b="-1050"/>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143647672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p>
              <a:p>
                <a:pPr marL="0" indent="0">
                  <a:buNone/>
                </a:pPr>
                <a:endParaRPr lang="en-US" sz="1400" dirty="0"/>
              </a:p>
              <a:p>
                <a:pPr marL="0" indent="0">
                  <a:buNone/>
                </a:pPr>
                <a:r>
                  <a:rPr lang="en-US" sz="2800" dirty="0" smtClean="0"/>
                  <a:t>(a) </a:t>
                </a:r>
                <a14:m>
                  <m:oMath xmlns:m="http://schemas.openxmlformats.org/officeDocument/2006/math">
                    <m:r>
                      <a:rPr lang="en-US" sz="2800" b="0" i="1" smtClean="0">
                        <a:latin typeface="Cambria Math"/>
                      </a:rPr>
                      <m:t>𝑥</m:t>
                    </m:r>
                    <m:r>
                      <a:rPr lang="en-US" sz="2800" b="0" i="1" smtClean="0">
                        <a:latin typeface="Cambria Math"/>
                      </a:rPr>
                      <m:t>−</m:t>
                    </m:r>
                    <m:r>
                      <a:rPr lang="en-US" sz="2800" b="0" i="1" smtClean="0">
                        <a:latin typeface="Cambria Math"/>
                      </a:rPr>
                      <m:t>𝑎</m:t>
                    </m:r>
                    <m:r>
                      <a:rPr lang="en-US" sz="2800" b="0" i="1" smtClean="0">
                        <a:latin typeface="Cambria Math"/>
                      </a:rPr>
                      <m:t>=0</m:t>
                    </m:r>
                  </m:oMath>
                </a14:m>
                <a:endParaRPr lang="en-US" sz="2800" b="0" dirty="0" smtClean="0"/>
              </a:p>
              <a:p>
                <a:pPr marL="400050" lvl="1" indent="0">
                  <a:buNone/>
                </a:pPr>
                <a:r>
                  <a:rPr lang="en-US" dirty="0" smtClean="0"/>
                  <a:t>Increases. The larger </a:t>
                </a:r>
                <a:r>
                  <a:rPr lang="en-US" i="1" dirty="0" smtClean="0"/>
                  <a:t>a</a:t>
                </a:r>
                <a:r>
                  <a:rPr lang="en-US" dirty="0" smtClean="0"/>
                  <a:t> is, the larger </a:t>
                </a:r>
                <a:r>
                  <a:rPr lang="en-US" i="1" dirty="0" smtClean="0"/>
                  <a:t>x</a:t>
                </a:r>
                <a:r>
                  <a:rPr lang="en-US" dirty="0" smtClean="0"/>
                  <a:t> must be to give 0 when </a:t>
                </a:r>
                <a:r>
                  <a:rPr lang="en-US" i="1" dirty="0" smtClean="0"/>
                  <a:t>a</a:t>
                </a:r>
                <a:r>
                  <a:rPr lang="en-US" dirty="0" smtClean="0"/>
                  <a:t> is subtracted from it.</a:t>
                </a:r>
                <a:endParaRPr lang="en-US" sz="24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223331926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p>
              <a:p>
                <a:pPr marL="0" indent="0">
                  <a:buNone/>
                </a:pPr>
                <a:endParaRPr lang="en-US" sz="1400" dirty="0"/>
              </a:p>
              <a:p>
                <a:pPr marL="0" indent="0">
                  <a:buNone/>
                </a:pPr>
                <a:r>
                  <a:rPr lang="en-US" sz="2800" b="0" dirty="0" smtClean="0"/>
                  <a:t>(b) </a:t>
                </a:r>
                <a14:m>
                  <m:oMath xmlns:m="http://schemas.openxmlformats.org/officeDocument/2006/math">
                    <m:r>
                      <a:rPr lang="en-US" sz="2800" b="0" i="1" smtClean="0">
                        <a:latin typeface="Cambria Math"/>
                      </a:rPr>
                      <m:t>𝑎𝑥</m:t>
                    </m:r>
                    <m:r>
                      <a:rPr lang="en-US" sz="2800" b="0" i="1" smtClean="0">
                        <a:latin typeface="Cambria Math"/>
                      </a:rPr>
                      <m:t>=1</m:t>
                    </m:r>
                  </m:oMath>
                </a14:m>
                <a:endParaRPr lang="en-US" sz="2800" b="0" dirty="0" smtClean="0"/>
              </a:p>
              <a:p>
                <a:pPr marL="400050" lvl="1" indent="0">
                  <a:buNone/>
                </a:pPr>
                <a:r>
                  <a:rPr lang="en-US" dirty="0" smtClean="0"/>
                  <a:t>Decreases. The larger </a:t>
                </a:r>
                <a:r>
                  <a:rPr lang="en-US" i="1" dirty="0" smtClean="0"/>
                  <a:t>a</a:t>
                </a:r>
                <a:r>
                  <a:rPr lang="en-US" dirty="0" smtClean="0"/>
                  <a:t> is, the smaller </a:t>
                </a:r>
                <a:r>
                  <a:rPr lang="en-US" i="1" dirty="0" smtClean="0"/>
                  <a:t>x</a:t>
                </a:r>
                <a:r>
                  <a:rPr lang="en-US" dirty="0" smtClean="0"/>
                  <a:t> must be to give 1 when it is multiplied by </a:t>
                </a:r>
                <a:r>
                  <a:rPr lang="en-US" i="1" dirty="0" smtClean="0"/>
                  <a:t>a.</a:t>
                </a:r>
                <a:endParaRPr lang="en-US"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213877083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p>
              <a:p>
                <a:pPr marL="0" indent="0">
                  <a:buNone/>
                </a:pPr>
                <a:endParaRPr lang="en-US" sz="1400" dirty="0"/>
              </a:p>
              <a:p>
                <a:pPr marL="0" indent="0">
                  <a:buNone/>
                </a:pPr>
                <a:r>
                  <a:rPr lang="en-US" sz="2800" b="0" dirty="0" smtClean="0"/>
                  <a:t>(c) </a:t>
                </a:r>
                <a14:m>
                  <m:oMath xmlns:m="http://schemas.openxmlformats.org/officeDocument/2006/math">
                    <m:r>
                      <a:rPr lang="en-US" sz="2800" b="0" i="1" smtClean="0">
                        <a:latin typeface="Cambria Math"/>
                      </a:rPr>
                      <m:t>𝑎𝑥</m:t>
                    </m:r>
                    <m:r>
                      <a:rPr lang="en-US" sz="2800" b="0" i="1" smtClean="0">
                        <a:latin typeface="Cambria Math"/>
                      </a:rPr>
                      <m:t>=</m:t>
                    </m:r>
                    <m:r>
                      <a:rPr lang="en-US" sz="2800" b="0" i="1" smtClean="0">
                        <a:latin typeface="Cambria Math"/>
                      </a:rPr>
                      <m:t>𝑎</m:t>
                    </m:r>
                  </m:oMath>
                </a14:m>
                <a:endParaRPr lang="en-US" sz="2800" b="0" dirty="0" smtClean="0"/>
              </a:p>
              <a:p>
                <a:pPr marL="400050" lvl="1" indent="0">
                  <a:buNone/>
                </a:pPr>
                <a:r>
                  <a:rPr lang="en-US" dirty="0" smtClean="0"/>
                  <a:t>Remains unchanged. No matter the value of </a:t>
                </a:r>
                <a:r>
                  <a:rPr lang="en-US" i="1" dirty="0" smtClean="0"/>
                  <a:t>a</a:t>
                </a:r>
                <a:r>
                  <a:rPr lang="en-US" dirty="0" smtClean="0"/>
                  <a:t>, the value of </a:t>
                </a:r>
                <a:r>
                  <a:rPr lang="en-US" i="1" dirty="0" smtClean="0"/>
                  <a:t>x</a:t>
                </a:r>
                <a:r>
                  <a:rPr lang="en-US" dirty="0" smtClean="0"/>
                  <a:t> will be the identity for multiplication, 1.</a:t>
                </a:r>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270508666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p>
              <a:p>
                <a:pPr marL="0" indent="0">
                  <a:buNone/>
                </a:pPr>
                <a:endParaRPr lang="en-US" sz="1400" dirty="0"/>
              </a:p>
              <a:p>
                <a:pPr marL="0" indent="0">
                  <a:buNone/>
                </a:pPr>
                <a:r>
                  <a:rPr lang="en-US" sz="2800" b="0" dirty="0" smtClean="0"/>
                  <a:t>(d) </a:t>
                </a:r>
                <a14:m>
                  <m:oMath xmlns:m="http://schemas.openxmlformats.org/officeDocument/2006/math">
                    <m:f>
                      <m:fPr>
                        <m:type m:val="skw"/>
                        <m:ctrlPr>
                          <a:rPr lang="en-US" sz="2800" b="0" i="1" smtClean="0">
                            <a:latin typeface="Cambria Math"/>
                          </a:rPr>
                        </m:ctrlPr>
                      </m:fPr>
                      <m:num>
                        <m:r>
                          <a:rPr lang="en-US" sz="2800" b="0" i="1" smtClean="0">
                            <a:latin typeface="Cambria Math"/>
                          </a:rPr>
                          <m:t>𝑥</m:t>
                        </m:r>
                      </m:num>
                      <m:den>
                        <m:r>
                          <a:rPr lang="en-US" sz="2800" b="0" i="1" smtClean="0">
                            <a:latin typeface="Cambria Math"/>
                          </a:rPr>
                          <m:t>𝑎</m:t>
                        </m:r>
                      </m:den>
                    </m:f>
                    <m:r>
                      <a:rPr lang="en-US" sz="2800" b="0" i="1" smtClean="0">
                        <a:latin typeface="Cambria Math"/>
                      </a:rPr>
                      <m:t>=1</m:t>
                    </m:r>
                  </m:oMath>
                </a14:m>
                <a:endParaRPr lang="en-US" sz="2800" b="0" dirty="0" smtClean="0"/>
              </a:p>
              <a:p>
                <a:pPr marL="400050" lvl="1" indent="0">
                  <a:buNone/>
                </a:pPr>
                <a:r>
                  <a:rPr lang="en-US" b="0" dirty="0" smtClean="0"/>
                  <a:t>Increases. The larger </a:t>
                </a:r>
                <a:r>
                  <a:rPr lang="en-US" b="0" i="1" dirty="0" smtClean="0"/>
                  <a:t>a</a:t>
                </a:r>
                <a:r>
                  <a:rPr lang="en-US" b="0" dirty="0" smtClean="0"/>
                  <a:t> is, the larger </a:t>
                </a:r>
                <a:r>
                  <a:rPr lang="en-US" b="0" i="1" dirty="0" smtClean="0"/>
                  <a:t>x</a:t>
                </a:r>
                <a:r>
                  <a:rPr lang="en-US" b="0" dirty="0" smtClean="0"/>
                  <a:t> must be to give 1 when it is divided by </a:t>
                </a:r>
                <a:r>
                  <a:rPr lang="en-US" b="0" i="1" dirty="0" smtClean="0"/>
                  <a:t>a</a:t>
                </a:r>
                <a:r>
                  <a:rPr lang="en-US" b="0" dirty="0" smtClean="0"/>
                  <a:t>.</a:t>
                </a:r>
                <a:endParaRPr lang="en-US" sz="2400" b="0" dirty="0" smtClean="0"/>
              </a:p>
              <a:p>
                <a:pPr marL="514350" indent="-514350">
                  <a:buAutoNum type="alphaLcParenBoth"/>
                </a:pPr>
                <a:endParaRPr lang="en-US" sz="2800" dirty="0" smtClean="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185831056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066801"/>
            <a:ext cx="8686800" cy="4800599"/>
          </a:xfrm>
        </p:spPr>
        <p:txBody>
          <a:bodyPr/>
          <a:lstStyle/>
          <a:p>
            <a:pPr marL="0" indent="0">
              <a:buNone/>
            </a:pPr>
            <a:r>
              <a:rPr lang="en-US" sz="2400" b="1" dirty="0"/>
              <a:t>July 22, 2013</a:t>
            </a:r>
            <a:r>
              <a:rPr lang="en-US" sz="2400" dirty="0"/>
              <a:t> – State School Superintendent Dr. John Barge and Gov. Nathan Deal announced today that Georgia is withdrawing from the Partnership for Assessment of Readiness for College and Careers (PARCC) test development consortium</a:t>
            </a:r>
            <a:r>
              <a:rPr lang="en-US" sz="2400" dirty="0" smtClean="0"/>
              <a:t>.</a:t>
            </a:r>
          </a:p>
          <a:p>
            <a:pPr marL="0" indent="0">
              <a:buNone/>
            </a:pPr>
            <a:r>
              <a:rPr lang="en-US" sz="2400" dirty="0" smtClean="0"/>
              <a:t> Instead</a:t>
            </a:r>
            <a:r>
              <a:rPr lang="en-US" sz="2400" dirty="0"/>
              <a:t>, the Georgia Department of Education (</a:t>
            </a:r>
            <a:r>
              <a:rPr lang="en-US" sz="2400" dirty="0" err="1"/>
              <a:t>GaDOE</a:t>
            </a:r>
            <a:r>
              <a:rPr lang="en-US" sz="2400" dirty="0"/>
              <a:t>) will work with educators across the state to create standardized tests aligned to Georgia’s current academic standards in mathematics and English language arts for elementary, middle and high school students. Additionally, Georgia will seek opportunities to collaborate with other states. </a:t>
            </a:r>
          </a:p>
          <a:p>
            <a:pPr marL="0" indent="0">
              <a:buNone/>
            </a:pPr>
            <a:r>
              <a:rPr lang="en-US" sz="2400" dirty="0"/>
              <a:t> </a:t>
            </a:r>
          </a:p>
          <a:p>
            <a:pPr marL="0" indent="0">
              <a:buNone/>
            </a:pPr>
            <a:r>
              <a:rPr lang="en-US" sz="2000" dirty="0" smtClean="0"/>
              <a:t>The press release in its entirety can be found at: </a:t>
            </a:r>
            <a:r>
              <a:rPr lang="en-US" sz="2000" dirty="0">
                <a:hlinkClick r:id="rId3"/>
              </a:rPr>
              <a:t>http://www.gadoe.org/External-Affairs-and-Policy/communications/Pages/PressReleaseDetails.aspx?PressView=default&amp;pid=123</a:t>
            </a:r>
            <a:r>
              <a:rPr lang="en-US" sz="2000" dirty="0"/>
              <a:t>  </a:t>
            </a:r>
          </a:p>
          <a:p>
            <a:pPr marL="0" indent="0">
              <a:buNone/>
            </a:pPr>
            <a:r>
              <a:rPr lang="en-US" sz="2000" dirty="0" smtClean="0"/>
              <a:t>  </a:t>
            </a:r>
            <a:endParaRPr lang="en-US" sz="2400" dirty="0"/>
          </a:p>
          <a:p>
            <a:pPr marL="0" indent="0">
              <a:buNone/>
            </a:pPr>
            <a:r>
              <a:rPr lang="en-US" sz="2400" dirty="0"/>
              <a:t> </a:t>
            </a:r>
          </a:p>
          <a:p>
            <a:pPr marL="0" indent="0">
              <a:buNone/>
            </a:pPr>
            <a:r>
              <a:rPr lang="en-US" sz="2400" dirty="0"/>
              <a:t> </a:t>
            </a:r>
          </a:p>
          <a:p>
            <a:pPr marL="0" indent="0">
              <a:buNone/>
            </a:pPr>
            <a:r>
              <a:rPr lang="en-US" sz="2400" dirty="0"/>
              <a:t> </a:t>
            </a:r>
          </a:p>
          <a:p>
            <a:pPr marL="0" indent="0">
              <a:buNone/>
            </a:pPr>
            <a:r>
              <a:rPr lang="en-US" sz="2400" dirty="0"/>
              <a:t> </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29841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447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a:t>
            </a:r>
            <a:br>
              <a:rPr lang="en-US" dirty="0" smtClean="0"/>
            </a:br>
            <a:r>
              <a:rPr lang="en-US" dirty="0" smtClean="0"/>
              <a:t>Coordinate Algebra Released Items</a:t>
            </a:r>
            <a:endParaRPr lang="en-US" dirty="0"/>
          </a:p>
        </p:txBody>
      </p:sp>
      <p:sp>
        <p:nvSpPr>
          <p:cNvPr id="3" name="Content Placeholder 2"/>
          <p:cNvSpPr>
            <a:spLocks noGrp="1"/>
          </p:cNvSpPr>
          <p:nvPr>
            <p:ph idx="1"/>
          </p:nvPr>
        </p:nvSpPr>
        <p:spPr>
          <a:xfrm>
            <a:off x="304800" y="1951037"/>
            <a:ext cx="8686800" cy="4449763"/>
          </a:xfrm>
        </p:spPr>
        <p:txBody>
          <a:bodyPr/>
          <a:lstStyle/>
          <a:p>
            <a:pPr marL="0" indent="0">
              <a:buNone/>
            </a:pPr>
            <a:r>
              <a:rPr lang="en-US" sz="2400" dirty="0"/>
              <a:t>We have posted a set of released Coordinate Algebra EOCT items to the </a:t>
            </a:r>
            <a:r>
              <a:rPr lang="en-US" sz="2400" dirty="0" err="1"/>
              <a:t>GaDOE</a:t>
            </a:r>
            <a:r>
              <a:rPr lang="en-US" sz="2400" dirty="0"/>
              <a:t> website.  In addition to the item booklet itself, you will find commentary and field test performance </a:t>
            </a:r>
            <a:r>
              <a:rPr lang="en-US" sz="2400" dirty="0" smtClean="0"/>
              <a:t>data. […]</a:t>
            </a:r>
            <a:r>
              <a:rPr lang="en-US" sz="2400" dirty="0"/>
              <a:t>  The items are posted on the EOCT webpage, under the link 'EOCT Resources.'  A direct link to this webpage is provided below.  Please scroll down the page and look under the heading 'Other Documents and Resources.'  </a:t>
            </a:r>
            <a:r>
              <a:rPr lang="en-US" sz="2400" dirty="0" smtClean="0"/>
              <a:t>[…]</a:t>
            </a:r>
          </a:p>
          <a:p>
            <a:pPr marL="0" indent="0">
              <a:buNone/>
            </a:pPr>
            <a:endParaRPr lang="en-US" sz="1000" dirty="0"/>
          </a:p>
          <a:p>
            <a:pPr marL="0" indent="0">
              <a:buNone/>
            </a:pPr>
            <a:r>
              <a:rPr lang="en-US" sz="2000" dirty="0"/>
              <a:t> </a:t>
            </a:r>
            <a:r>
              <a:rPr lang="en-US" sz="2000" u="sng" dirty="0" smtClean="0">
                <a:hlinkClick r:id="rId3"/>
              </a:rPr>
              <a:t>http</a:t>
            </a:r>
            <a:r>
              <a:rPr lang="en-US" sz="2000" u="sng" dirty="0">
                <a:hlinkClick r:id="rId3"/>
              </a:rPr>
              <a:t>://www.gadoe.org/Curriculum-Instruction-and-Assessment/Assessment/Pages/EOCT-Resources.aspx</a:t>
            </a:r>
            <a:endParaRPr lang="en-US" sz="2000" dirty="0"/>
          </a:p>
          <a:p>
            <a:pPr marL="0" indent="0">
              <a:buNone/>
            </a:pPr>
            <a:endParaRPr lang="en-US" sz="1000" i="1" dirty="0" smtClean="0"/>
          </a:p>
          <a:p>
            <a:pPr marL="0" indent="0">
              <a:buNone/>
            </a:pPr>
            <a:r>
              <a:rPr lang="en-US" sz="1600" i="1" dirty="0"/>
              <a:t>~ Dr. </a:t>
            </a:r>
            <a:r>
              <a:rPr lang="en-US" sz="1600" i="1" dirty="0" smtClean="0"/>
              <a:t>Melissa Fincher, Associate Superintendent for Assessment and Accountability</a:t>
            </a:r>
            <a:endParaRPr lang="en-US" sz="1600" i="1" dirty="0"/>
          </a:p>
          <a:p>
            <a:pPr marL="0" indent="0">
              <a:buNone/>
            </a:pPr>
            <a:r>
              <a:rPr lang="en-US" sz="1600" i="1" dirty="0"/>
              <a:t>(excerpt from </a:t>
            </a:r>
            <a:r>
              <a:rPr lang="en-US" sz="1600" i="1" dirty="0" smtClean="0"/>
              <a:t>an email sent to K-12 Assessment Directors </a:t>
            </a:r>
            <a:r>
              <a:rPr lang="en-US" sz="1600" i="1" dirty="0"/>
              <a:t>from Dr. </a:t>
            </a:r>
            <a:r>
              <a:rPr lang="en-US" sz="1600" i="1" dirty="0" smtClean="0"/>
              <a:t>Fincher)</a:t>
            </a:r>
            <a:endParaRPr lang="en-US" sz="1600" i="1" dirty="0"/>
          </a:p>
          <a:p>
            <a:pPr marL="0" indent="0">
              <a:buNone/>
            </a:pPr>
            <a:endParaRPr lang="en-US" sz="2400" i="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00475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715000"/>
          </a:xfrm>
        </p:spPr>
        <p:txBody>
          <a:bodyPr/>
          <a:lstStyle/>
          <a:p>
            <a:pPr algn="l">
              <a:buFont typeface="Arial" pitchFamily="34" charset="0"/>
              <a:buChar char="•"/>
            </a:pPr>
            <a:r>
              <a:rPr lang="en-US" sz="2400" dirty="0" smtClean="0">
                <a:solidFill>
                  <a:schemeClr val="tx1"/>
                </a:solidFill>
              </a:rPr>
              <a:t> </a:t>
            </a:r>
            <a:r>
              <a:rPr lang="en-US" sz="2400" dirty="0" err="1" smtClean="0">
                <a:solidFill>
                  <a:schemeClr val="tx1"/>
                </a:solidFill>
                <a:latin typeface="Arial Narrow" pitchFamily="34" charset="0"/>
              </a:rPr>
              <a:t>GaDOE</a:t>
            </a:r>
            <a:r>
              <a:rPr lang="en-US" sz="2400" dirty="0" smtClean="0">
                <a:solidFill>
                  <a:schemeClr val="tx1"/>
                </a:solidFill>
                <a:latin typeface="Arial Narrow" pitchFamily="34" charset="0"/>
              </a:rPr>
              <a:t> Resources</a:t>
            </a:r>
          </a:p>
          <a:p>
            <a:pPr lvl="1" algn="l">
              <a:buFont typeface="Wingdings" pitchFamily="2" charset="2"/>
              <a:buChar char="Ø"/>
            </a:pPr>
            <a:r>
              <a:rPr lang="en-US" sz="2000" dirty="0" smtClean="0">
                <a:solidFill>
                  <a:schemeClr val="tx1"/>
                </a:solidFill>
                <a:latin typeface="Arial Narrow" pitchFamily="34" charset="0"/>
              </a:rPr>
              <a:t> Fall 2011 CCGPS Standards for Mathematical Practices Webinars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Spring 2012 CCGPS Mathematics Professional Learning Sessions </a:t>
            </a:r>
            <a:r>
              <a:rPr lang="en-US" sz="2000" dirty="0">
                <a:solidFill>
                  <a:schemeClr val="tx1"/>
                </a:solidFill>
                <a:latin typeface="Arial Narrow" pitchFamily="34" charset="0"/>
              </a:rPr>
              <a:t>on GPB -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2012 – 2013 CCGPS Mathematics Unit-by-Unit </a:t>
            </a:r>
            <a:r>
              <a:rPr lang="en-US" sz="2000" dirty="0">
                <a:solidFill>
                  <a:schemeClr val="tx1"/>
                </a:solidFill>
                <a:latin typeface="Arial Narrow" pitchFamily="34" charset="0"/>
              </a:rPr>
              <a:t>Webinar Series - </a:t>
            </a:r>
            <a:r>
              <a:rPr lang="en-US" sz="2000" dirty="0">
                <a:solidFill>
                  <a:schemeClr val="tx1"/>
                </a:solidFill>
                <a:latin typeface="Arial Narrow" pitchFamily="34" charset="0"/>
                <a:hlinkClick r:id="rId3"/>
              </a:rPr>
              <a:t>https://</a:t>
            </a:r>
            <a:r>
              <a:rPr lang="en-US" sz="2000" dirty="0" smtClean="0">
                <a:solidFill>
                  <a:schemeClr val="tx1"/>
                </a:solidFill>
                <a:latin typeface="Arial Narrow" pitchFamily="34" charset="0"/>
                <a:hlinkClick r:id="rId3"/>
              </a:rPr>
              <a:t>www.georgiastandards.org/Common-Core/Pages/Math-PL-Sessions.aspx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Georgia Mathematics Teacher Forums - </a:t>
            </a:r>
            <a:r>
              <a:rPr lang="en-US" sz="2000" dirty="0">
                <a:latin typeface="Arial Narrow" pitchFamily="34" charset="0"/>
                <a:hlinkClick r:id="rId4"/>
              </a:rPr>
              <a:t>http://</a:t>
            </a:r>
            <a:r>
              <a:rPr lang="en-US" sz="2000" dirty="0" smtClean="0">
                <a:latin typeface="Arial Narrow" pitchFamily="34" charset="0"/>
                <a:hlinkClick r:id="rId4"/>
              </a:rPr>
              <a:t>ccgpsmathematics9-10.wikispaces.com</a:t>
            </a:r>
            <a:r>
              <a:rPr lang="en-US" sz="2000" dirty="0">
                <a:latin typeface="Arial Narrow" pitchFamily="34" charset="0"/>
                <a:hlinkClick r:id="rId4"/>
              </a:rPr>
              <a:t>/</a:t>
            </a:r>
            <a:r>
              <a:rPr lang="en-US" sz="2000" dirty="0">
                <a:latin typeface="Arial Narrow" pitchFamily="34" charset="0"/>
              </a:rPr>
              <a:t> </a:t>
            </a:r>
            <a:endParaRPr lang="en-US" sz="2000" dirty="0" smtClean="0">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CCGPS Mathematics Frameworks and Comprehensive Course Overviews - </a:t>
            </a:r>
            <a:r>
              <a:rPr lang="en-US" sz="2000" dirty="0">
                <a:solidFill>
                  <a:schemeClr val="tx1"/>
                </a:solidFill>
                <a:latin typeface="Arial Narrow" pitchFamily="34" charset="0"/>
                <a:hlinkClick r:id="rId5"/>
              </a:rPr>
              <a:t>https://</a:t>
            </a:r>
            <a:r>
              <a:rPr lang="en-US" sz="2000" dirty="0" smtClean="0">
                <a:solidFill>
                  <a:schemeClr val="tx1"/>
                </a:solidFill>
                <a:latin typeface="Arial Narrow" pitchFamily="34" charset="0"/>
                <a:hlinkClick r:id="rId5"/>
              </a:rPr>
              <a:t>www.georgiastandards.org/Common-Core/Pages/Math-9-12.aspx</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Mathematics Formative </a:t>
            </a:r>
            <a:r>
              <a:rPr lang="en-US" sz="2000" dirty="0">
                <a:solidFill>
                  <a:schemeClr val="tx1"/>
                </a:solidFill>
                <a:latin typeface="Arial Narrow" pitchFamily="34" charset="0"/>
              </a:rPr>
              <a:t>Assessment Lesson Videos - </a:t>
            </a:r>
            <a:r>
              <a:rPr lang="en-US" sz="2000" dirty="0">
                <a:solidFill>
                  <a:schemeClr val="tx1"/>
                </a:solidFill>
                <a:latin typeface="Arial Narrow" pitchFamily="34" charset="0"/>
                <a:hlinkClick r:id="rId6"/>
              </a:rPr>
              <a:t>https://</a:t>
            </a:r>
            <a:r>
              <a:rPr lang="en-US" sz="2000" dirty="0" smtClean="0">
                <a:solidFill>
                  <a:schemeClr val="tx1"/>
                </a:solidFill>
                <a:latin typeface="Arial Narrow" pitchFamily="34" charset="0"/>
                <a:hlinkClick r:id="rId6"/>
              </a:rPr>
              <a:t>www.georgiastandards.org/Common-Core/Pages/Mathematics-Formative-Assessment-Lessons-Videos.aspx</a:t>
            </a:r>
            <a:r>
              <a:rPr lang="en-US" sz="2000" dirty="0" smtClean="0">
                <a:solidFill>
                  <a:schemeClr val="tx1"/>
                </a:solidFill>
                <a:latin typeface="Arial Narrow" pitchFamily="34" charset="0"/>
              </a:rPr>
              <a:t> </a:t>
            </a: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1400813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Comprehensive Course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Located on the 9-12 math section of </a:t>
            </a:r>
            <a:r>
              <a:rPr lang="en-US" dirty="0" smtClean="0">
                <a:hlinkClick r:id="rId2"/>
              </a:rPr>
              <a:t>www.georgiastandards.org</a:t>
            </a:r>
            <a:endParaRPr lang="en-US" dirty="0" smtClean="0"/>
          </a:p>
          <a:p>
            <a:pPr marL="0" indent="0">
              <a:buNone/>
            </a:pPr>
            <a:endParaRPr lang="en-US" dirty="0" smtClean="0"/>
          </a:p>
          <a:p>
            <a:r>
              <a:rPr lang="en-US" dirty="0" smtClean="0"/>
              <a:t>Designed to provide clarification of CCGPS Mathematics Standards</a:t>
            </a:r>
          </a:p>
          <a:p>
            <a:pPr marL="0" indent="0">
              <a:buNone/>
            </a:pPr>
            <a:endParaRPr lang="en-US" dirty="0" smtClean="0"/>
          </a:p>
          <a:p>
            <a:r>
              <a:rPr lang="en-US" dirty="0" smtClean="0"/>
              <a:t>Organized to link together many sources of information pertinent to CCGPS Coordinate Algebra/Accelerated Coordinate Algebra</a:t>
            </a:r>
          </a:p>
          <a:p>
            <a:pPr marL="0" indent="0">
              <a:buNone/>
            </a:pPr>
            <a:endParaRPr lang="en-US" dirty="0"/>
          </a:p>
        </p:txBody>
      </p:sp>
    </p:spTree>
    <p:extLst>
      <p:ext uri="{BB962C8B-B14F-4D97-AF65-F5344CB8AC3E}">
        <p14:creationId xmlns:p14="http://schemas.microsoft.com/office/powerpoint/2010/main" val="6745689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3415755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5423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8125" t="14890" r="19375" b="5777"/>
          <a:stretch/>
        </p:blipFill>
        <p:spPr bwMode="auto">
          <a:xfrm>
            <a:off x="1371600" y="1003300"/>
            <a:ext cx="6350000" cy="45339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457200" y="5562600"/>
            <a:ext cx="8305800" cy="523220"/>
          </a:xfrm>
          <a:prstGeom prst="rect">
            <a:avLst/>
          </a:prstGeom>
          <a:noFill/>
        </p:spPr>
        <p:txBody>
          <a:bodyPr wrap="square" rtlCol="0">
            <a:spAutoFit/>
          </a:bodyPr>
          <a:lstStyle/>
          <a:p>
            <a:pPr algn="ctr"/>
            <a:r>
              <a:rPr lang="en-US" sz="2800" dirty="0">
                <a:hlinkClick r:id="rId5"/>
              </a:rPr>
              <a:t>http://www.mathematicsvisionproject.org</a:t>
            </a:r>
            <a:r>
              <a:rPr lang="en-US" sz="2800" dirty="0" smtClean="0">
                <a:hlinkClick r:id="rId5"/>
              </a:rPr>
              <a:t>/</a:t>
            </a:r>
            <a:r>
              <a:rPr lang="en-US" sz="2800" dirty="0" smtClean="0"/>
              <a:t> </a:t>
            </a:r>
            <a:endParaRPr lang="en-US" sz="2800" dirty="0"/>
          </a:p>
        </p:txBody>
      </p:sp>
    </p:spTree>
    <p:extLst>
      <p:ext uri="{BB962C8B-B14F-4D97-AF65-F5344CB8AC3E}">
        <p14:creationId xmlns:p14="http://schemas.microsoft.com/office/powerpoint/2010/main" val="29540290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04800" y="990600"/>
            <a:ext cx="8610600" cy="4833610"/>
            <a:chOff x="228600" y="990600"/>
            <a:chExt cx="8610600" cy="483361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1" y="990601"/>
              <a:ext cx="4190999" cy="4833609"/>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990600"/>
              <a:ext cx="4267200" cy="483361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609600" y="5801380"/>
            <a:ext cx="8305800" cy="523220"/>
          </a:xfrm>
          <a:prstGeom prst="rect">
            <a:avLst/>
          </a:prstGeom>
          <a:noFill/>
        </p:spPr>
        <p:txBody>
          <a:bodyPr wrap="square" rtlCol="0">
            <a:spAutoFit/>
          </a:bodyPr>
          <a:lstStyle/>
          <a:p>
            <a:pPr algn="ctr"/>
            <a:r>
              <a:rPr lang="en-US" sz="2800" dirty="0">
                <a:hlinkClick r:id="rId6"/>
              </a:rPr>
              <a:t>http://www.mathematicsvisionproject.org</a:t>
            </a:r>
            <a:r>
              <a:rPr lang="en-US" sz="2800" dirty="0" smtClean="0">
                <a:hlinkClick r:id="rId6"/>
              </a:rPr>
              <a:t>/</a:t>
            </a:r>
            <a:r>
              <a:rPr lang="en-US" sz="2800" dirty="0" smtClean="0"/>
              <a:t> </a:t>
            </a:r>
            <a:endParaRPr lang="en-US" sz="2800" dirty="0"/>
          </a:p>
        </p:txBody>
      </p:sp>
    </p:spTree>
    <p:extLst>
      <p:ext uri="{BB962C8B-B14F-4D97-AF65-F5344CB8AC3E}">
        <p14:creationId xmlns:p14="http://schemas.microsoft.com/office/powerpoint/2010/main" val="15960762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1215758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Begin at www.georgiastandards.org</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143000"/>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3"/>
          </p:cNvPr>
          <p:cNvSpPr/>
          <p:nvPr/>
        </p:nvSpPr>
        <p:spPr>
          <a:xfrm>
            <a:off x="6934200" y="3893172"/>
            <a:ext cx="609600" cy="762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252722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Select the CCGPS ELA/Math Tab</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0742"/>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rot="13717399">
            <a:off x="1026108" y="1662399"/>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333500" y="1676400"/>
            <a:ext cx="10287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4" name="5-Point Star 3">
            <a:hlinkClick r:id="rId3"/>
          </p:cNvPr>
          <p:cNvSpPr/>
          <p:nvPr/>
        </p:nvSpPr>
        <p:spPr>
          <a:xfrm>
            <a:off x="6855390" y="4137891"/>
            <a:ext cx="5334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6966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Mathematics option under Browse CCGPS</a:t>
            </a:r>
            <a:endParaRPr lang="en-US" sz="3600"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371600"/>
            <a:ext cx="853440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a:xfrm rot="10800000">
            <a:off x="1028700" y="42672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85800" y="3962400"/>
            <a:ext cx="914400" cy="200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a:hlinkClick r:id="rId3"/>
          </p:cNvPr>
          <p:cNvSpPr/>
          <p:nvPr/>
        </p:nvSpPr>
        <p:spPr>
          <a:xfrm>
            <a:off x="685800" y="5943600"/>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54100" y="624691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521983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9-12 </a:t>
            </a:r>
            <a:br>
              <a:rPr lang="en-US" sz="3600" dirty="0" smtClean="0"/>
            </a:br>
            <a:r>
              <a:rPr lang="en-US" sz="3600" dirty="0" smtClean="0"/>
              <a:t>option in the Mathematics section</a:t>
            </a:r>
            <a:endParaRPr lang="en-US" sz="3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1371600"/>
            <a:ext cx="8610601" cy="533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609600" y="4239491"/>
            <a:ext cx="6858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0800000">
            <a:off x="800100" y="44958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a:hlinkClick r:id="rId3"/>
          </p:cNvPr>
          <p:cNvSpPr/>
          <p:nvPr/>
        </p:nvSpPr>
        <p:spPr>
          <a:xfrm>
            <a:off x="516082" y="6192981"/>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28701" y="630545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590707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9160</TotalTime>
  <Words>2476</Words>
  <Application>Microsoft Office PowerPoint</Application>
  <PresentationFormat>On-screen Show (4:3)</PresentationFormat>
  <Paragraphs>373</Paragraphs>
  <Slides>55</Slides>
  <Notes>32</Notes>
  <HiddenSlides>0</HiddenSlides>
  <MMClips>0</MMClips>
  <ScaleCrop>false</ScaleCrop>
  <HeadingPairs>
    <vt:vector size="4" baseType="variant">
      <vt:variant>
        <vt:lpstr>Theme</vt:lpstr>
      </vt:variant>
      <vt:variant>
        <vt:i4>2</vt:i4>
      </vt:variant>
      <vt:variant>
        <vt:lpstr>Slide Titles</vt:lpstr>
      </vt:variant>
      <vt:variant>
        <vt:i4>55</vt:i4>
      </vt:variant>
    </vt:vector>
  </HeadingPairs>
  <TitlesOfParts>
    <vt:vector size="57" baseType="lpstr">
      <vt:lpstr>~0980123</vt:lpstr>
      <vt:lpstr>Office Theme</vt:lpstr>
      <vt:lpstr>CCGPS Mathematics Coordinate Algebra Update Webinar Unit 2: Reasoning with Equations and Inequalities August 30, 2013</vt:lpstr>
      <vt:lpstr>What are update webinars?</vt:lpstr>
      <vt:lpstr>2013 CA Resource Revision Team</vt:lpstr>
      <vt:lpstr>Coordinate Algebra/Acc CA  Resource Revision Team</vt:lpstr>
      <vt:lpstr>Coordinate Algebra/Acc CA  Comprehensive Course Overview</vt:lpstr>
      <vt:lpstr>Begin at www.georgiastandards.org</vt:lpstr>
      <vt:lpstr>Select the CCGPS ELA/Math Tab</vt:lpstr>
      <vt:lpstr>Select the Mathematics option under Browse CCGPS</vt:lpstr>
      <vt:lpstr>Select the 9-12  option in the Mathematics section</vt:lpstr>
      <vt:lpstr>PowerPoint Presentation</vt:lpstr>
      <vt:lpstr>Select the Comprehensive Course Overview</vt:lpstr>
      <vt:lpstr>PowerPoint Presentation</vt:lpstr>
      <vt:lpstr>Table of Contents</vt:lpstr>
      <vt:lpstr>      Flipbooks   </vt:lpstr>
      <vt:lpstr>Content Domains</vt:lpstr>
      <vt:lpstr>PowerPoint Presentation</vt:lpstr>
      <vt:lpstr>Standard Specific Information</vt:lpstr>
      <vt:lpstr>PowerPoint Presentation</vt:lpstr>
      <vt:lpstr>Standards for Mathematical Practice </vt:lpstr>
      <vt:lpstr>Task Descriptions</vt:lpstr>
      <vt:lpstr>Formative Assessment Lessons (FALs)</vt:lpstr>
      <vt:lpstr>Other Sections of Interest</vt:lpstr>
      <vt:lpstr>PowerPoint Presentation</vt:lpstr>
      <vt:lpstr>PowerPoint Presentation</vt:lpstr>
      <vt:lpstr>PowerPoint Presentation</vt:lpstr>
      <vt:lpstr>PowerPoint Presentation</vt:lpstr>
      <vt:lpstr>PowerPoint Presentation</vt:lpstr>
      <vt:lpstr>PowerPoint Presentation</vt:lpstr>
      <vt:lpstr>Purpose of Tasks</vt:lpstr>
      <vt:lpstr>Unit 2</vt:lpstr>
      <vt:lpstr>Task Table</vt:lpstr>
      <vt:lpstr>Graphing Inequalities</vt:lpstr>
      <vt:lpstr>CTE Tasks</vt:lpstr>
      <vt:lpstr>Ivy Smith Grows Up</vt:lpstr>
      <vt:lpstr>MARS FAL</vt:lpstr>
      <vt:lpstr>Solving Linear Equations in Two Variables</vt:lpstr>
      <vt:lpstr>Unit 2 Challenges</vt:lpstr>
      <vt:lpstr>Unit 2 Challenges</vt:lpstr>
      <vt:lpstr>Unit 2 Challenges</vt:lpstr>
      <vt:lpstr>Unit 2 Challenges</vt:lpstr>
      <vt:lpstr>Unit 2 Challenges</vt:lpstr>
      <vt:lpstr>Unit 2 Challenges</vt:lpstr>
      <vt:lpstr>Unit 2 Challenges</vt:lpstr>
      <vt:lpstr>Unit 2 Challenges</vt:lpstr>
      <vt:lpstr>Unit 2 Challenges</vt:lpstr>
      <vt:lpstr>Assessment</vt:lpstr>
      <vt:lpstr>Assessment –  Coordinate Algebra Released Items</vt:lpstr>
      <vt:lpstr>Resources</vt:lpstr>
      <vt:lpstr>Resource List</vt:lpstr>
      <vt:lpstr>Resources</vt:lpstr>
      <vt:lpstr>Resources</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on Twitter! Follow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Brooke Kline</dc:creator>
  <cp:lastModifiedBy>GaDOE</cp:lastModifiedBy>
  <cp:revision>864</cp:revision>
  <dcterms:created xsi:type="dcterms:W3CDTF">2012-04-02T19:02:51Z</dcterms:created>
  <dcterms:modified xsi:type="dcterms:W3CDTF">2013-08-21T15:49:25Z</dcterms:modified>
</cp:coreProperties>
</file>